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2" r:id="rId2"/>
    <p:sldId id="273" r:id="rId3"/>
    <p:sldId id="275" r:id="rId4"/>
    <p:sldId id="276" r:id="rId5"/>
    <p:sldId id="258" r:id="rId6"/>
    <p:sldId id="280" r:id="rId7"/>
    <p:sldId id="267" r:id="rId8"/>
    <p:sldId id="279" r:id="rId9"/>
    <p:sldId id="261" r:id="rId10"/>
    <p:sldId id="262" r:id="rId11"/>
    <p:sldId id="265" r:id="rId12"/>
    <p:sldId id="277" r:id="rId13"/>
    <p:sldId id="278" r:id="rId14"/>
    <p:sldId id="27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9"/>
    <p:restoredTop sz="94632"/>
  </p:normalViewPr>
  <p:slideViewPr>
    <p:cSldViewPr snapToGrid="0" snapToObjects="1">
      <p:cViewPr varScale="1">
        <p:scale>
          <a:sx n="106" d="100"/>
          <a:sy n="106" d="100"/>
        </p:scale>
        <p:origin x="76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E8C56-E1E2-C34D-A2A3-3FA62CD26A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B5B11A-7F8B-464F-9538-459A6E49A0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06CA641-CB4B-D14D-A260-B3EA53E16514}"/>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5" name="Footer Placeholder 4">
            <a:extLst>
              <a:ext uri="{FF2B5EF4-FFF2-40B4-BE49-F238E27FC236}">
                <a16:creationId xmlns:a16="http://schemas.microsoft.com/office/drawing/2014/main" id="{FE05CF91-7FB7-184D-A9A7-9E1D41D581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231574-039E-2143-AAE1-09252A5B1D48}"/>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2040256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1DFF1-7B52-A84B-A0E5-2F6D6A2A22B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C8E1AE9-DA25-2546-8ABC-0D46F9265A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2663EF-5A1D-7A44-BDA3-ED68374BA3F9}"/>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5" name="Footer Placeholder 4">
            <a:extLst>
              <a:ext uri="{FF2B5EF4-FFF2-40B4-BE49-F238E27FC236}">
                <a16:creationId xmlns:a16="http://schemas.microsoft.com/office/drawing/2014/main" id="{55E47F01-D93B-9D48-9478-F204FA9548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D7F5C7-D795-524C-9148-814EF3F82B20}"/>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2309630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55B1B1-6F65-B34B-B288-5A31516C3C8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5BE616-34CC-2F4D-8127-F2162FB668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49FDB0-33FE-FC43-B236-BFAC7468B65E}"/>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5" name="Footer Placeholder 4">
            <a:extLst>
              <a:ext uri="{FF2B5EF4-FFF2-40B4-BE49-F238E27FC236}">
                <a16:creationId xmlns:a16="http://schemas.microsoft.com/office/drawing/2014/main" id="{DAEFCDC9-7ABC-344B-B5C6-E784FA3A8B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6035F5-73BD-FF46-B087-ACA214D2B449}"/>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2290610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A0D66-016E-574D-80B4-2ECA6FDF86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ABF00E-BEC2-F24C-9A0D-5C651902009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119E9D-46C9-1E45-9F8B-519DB7FEB411}"/>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5" name="Footer Placeholder 4">
            <a:extLst>
              <a:ext uri="{FF2B5EF4-FFF2-40B4-BE49-F238E27FC236}">
                <a16:creationId xmlns:a16="http://schemas.microsoft.com/office/drawing/2014/main" id="{3AD2F332-4DAB-1E42-BE37-4AD790F600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C75E46-6FDF-9441-A4A8-EB04D03BA66C}"/>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310203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31FF0-E4A5-0A46-8DD5-96CE53C683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974641D-5567-7C48-A68B-8CBDCC4EFE5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146B64-12DD-B447-8139-35FC25C2EBB8}"/>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5" name="Footer Placeholder 4">
            <a:extLst>
              <a:ext uri="{FF2B5EF4-FFF2-40B4-BE49-F238E27FC236}">
                <a16:creationId xmlns:a16="http://schemas.microsoft.com/office/drawing/2014/main" id="{63282114-CFDB-944C-8215-4934B5EEF5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D32EA2-AB02-A64E-A049-CA202B46056F}"/>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1456082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A2D3F-A2ED-784B-8A4E-8498ABB92F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A22E66-FDFE-D148-B2A0-DD664E2B59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D29BF8-7E8B-3F46-8E96-125DB69922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10EB4B-4065-924F-84E2-45010E9F6FAD}"/>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6" name="Footer Placeholder 5">
            <a:extLst>
              <a:ext uri="{FF2B5EF4-FFF2-40B4-BE49-F238E27FC236}">
                <a16:creationId xmlns:a16="http://schemas.microsoft.com/office/drawing/2014/main" id="{08132A38-4EBB-794B-8BD6-FFA3C246CB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979A40-EDCD-FE4E-967E-D8523F17AF0F}"/>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568524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409BD-61FB-9743-8F0C-284A2B7D8E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63A2BC-E82A-D445-894D-F8B558E85E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85F703-2484-7A40-A8CC-D67976132F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BCC6DB-02F2-5A4E-891F-2FC835FDEB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8DE760-9AEE-1144-93E4-F26D6868D9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6AD0404-056D-8944-BBDE-7D202962798E}"/>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8" name="Footer Placeholder 7">
            <a:extLst>
              <a:ext uri="{FF2B5EF4-FFF2-40B4-BE49-F238E27FC236}">
                <a16:creationId xmlns:a16="http://schemas.microsoft.com/office/drawing/2014/main" id="{925027EE-73E9-1146-B0E6-ABF3C397271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FAE4AC2-9D3B-B743-926A-CFC2736A71A9}"/>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28326336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40749-F301-6848-8D0D-BEEFA697A0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57FAE7-203C-A54F-A548-9C1356685421}"/>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4" name="Footer Placeholder 3">
            <a:extLst>
              <a:ext uri="{FF2B5EF4-FFF2-40B4-BE49-F238E27FC236}">
                <a16:creationId xmlns:a16="http://schemas.microsoft.com/office/drawing/2014/main" id="{63816838-1475-9A4D-BF3B-7917F39818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704356-11F6-1341-818D-8F129F22FA90}"/>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4137875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F84E2E-1753-8F47-B4A4-43A93FDFDF6F}"/>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3" name="Footer Placeholder 2">
            <a:extLst>
              <a:ext uri="{FF2B5EF4-FFF2-40B4-BE49-F238E27FC236}">
                <a16:creationId xmlns:a16="http://schemas.microsoft.com/office/drawing/2014/main" id="{1CE34D7F-2418-A848-82CC-C82466040E6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70293DE-DAAB-8740-8BB8-92DDCF8CCB10}"/>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2785342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DFB3C-B22E-8F4D-996D-5E1637F474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564D3A5-8D0A-0248-A709-072BBB9B23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E93CA0-6418-EF4D-8452-C7E0A8DDF4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0C736C-0A57-C64B-B212-9BB618F1FAAE}"/>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6" name="Footer Placeholder 5">
            <a:extLst>
              <a:ext uri="{FF2B5EF4-FFF2-40B4-BE49-F238E27FC236}">
                <a16:creationId xmlns:a16="http://schemas.microsoft.com/office/drawing/2014/main" id="{707CDB12-B465-374E-8DE8-1B336FC2B0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98C34B-68AC-6441-BAD4-7EF0F01F7B7F}"/>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4236208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732D3-E855-5847-AC7B-DE00DB3430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83E5C08-9EC1-9343-8805-A45EA33DBE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C9E0612-DA5B-C94E-AE78-FD4CD3E4C3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294E51-340E-2C4C-8C42-EDE4D00A08AD}"/>
              </a:ext>
            </a:extLst>
          </p:cNvPr>
          <p:cNvSpPr>
            <a:spLocks noGrp="1"/>
          </p:cNvSpPr>
          <p:nvPr>
            <p:ph type="dt" sz="half" idx="10"/>
          </p:nvPr>
        </p:nvSpPr>
        <p:spPr/>
        <p:txBody>
          <a:bodyPr/>
          <a:lstStyle/>
          <a:p>
            <a:fld id="{F46C4B90-6D67-8644-B4D1-08ADE16AD9B1}" type="datetimeFigureOut">
              <a:rPr lang="en-US" smtClean="0"/>
              <a:t>3/21/22</a:t>
            </a:fld>
            <a:endParaRPr lang="en-US"/>
          </a:p>
        </p:txBody>
      </p:sp>
      <p:sp>
        <p:nvSpPr>
          <p:cNvPr id="6" name="Footer Placeholder 5">
            <a:extLst>
              <a:ext uri="{FF2B5EF4-FFF2-40B4-BE49-F238E27FC236}">
                <a16:creationId xmlns:a16="http://schemas.microsoft.com/office/drawing/2014/main" id="{A090CCBD-A8B2-EF48-B21E-887D6B8165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2FD568-E2C8-E54E-92F2-C7721223B6B8}"/>
              </a:ext>
            </a:extLst>
          </p:cNvPr>
          <p:cNvSpPr>
            <a:spLocks noGrp="1"/>
          </p:cNvSpPr>
          <p:nvPr>
            <p:ph type="sldNum" sz="quarter" idx="12"/>
          </p:nvPr>
        </p:nvSpPr>
        <p:spPr/>
        <p:txBody>
          <a:bodyPr/>
          <a:lstStyle/>
          <a:p>
            <a:fld id="{853C7607-4AD0-064D-AD88-73A12EE2D456}" type="slidenum">
              <a:rPr lang="en-US" smtClean="0"/>
              <a:t>‹#›</a:t>
            </a:fld>
            <a:endParaRPr lang="en-US"/>
          </a:p>
        </p:txBody>
      </p:sp>
    </p:spTree>
    <p:extLst>
      <p:ext uri="{BB962C8B-B14F-4D97-AF65-F5344CB8AC3E}">
        <p14:creationId xmlns:p14="http://schemas.microsoft.com/office/powerpoint/2010/main" val="331740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77C0C6-EE42-3C4E-8D48-EC43184B58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E94CA2-558E-1B41-BE48-DBA97DD134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917FE9-E2FE-9D46-B3C9-964F5FA21F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6C4B90-6D67-8644-B4D1-08ADE16AD9B1}" type="datetimeFigureOut">
              <a:rPr lang="en-US" smtClean="0"/>
              <a:t>3/21/22</a:t>
            </a:fld>
            <a:endParaRPr lang="en-US"/>
          </a:p>
        </p:txBody>
      </p:sp>
      <p:sp>
        <p:nvSpPr>
          <p:cNvPr id="5" name="Footer Placeholder 4">
            <a:extLst>
              <a:ext uri="{FF2B5EF4-FFF2-40B4-BE49-F238E27FC236}">
                <a16:creationId xmlns:a16="http://schemas.microsoft.com/office/drawing/2014/main" id="{03EC62B9-13CE-0749-8DF6-74BFF2FB15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B201FA-984B-C245-85FB-771017706C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3C7607-4AD0-064D-AD88-73A12EE2D456}" type="slidenum">
              <a:rPr lang="en-US" smtClean="0"/>
              <a:t>‹#›</a:t>
            </a:fld>
            <a:endParaRPr lang="en-US"/>
          </a:p>
        </p:txBody>
      </p:sp>
    </p:spTree>
    <p:extLst>
      <p:ext uri="{BB962C8B-B14F-4D97-AF65-F5344CB8AC3E}">
        <p14:creationId xmlns:p14="http://schemas.microsoft.com/office/powerpoint/2010/main" val="1081528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Berkeley Lab and Caltrans partner to analyse real-time traffic">
            <a:extLst>
              <a:ext uri="{FF2B5EF4-FFF2-40B4-BE49-F238E27FC236}">
                <a16:creationId xmlns:a16="http://schemas.microsoft.com/office/drawing/2014/main" id="{AE7FBD33-4E8E-4C4D-A526-10A7113D24A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6237"/>
          <a:stretch/>
        </p:blipFill>
        <p:spPr bwMode="auto">
          <a:xfrm>
            <a:off x="3051" y="1287382"/>
            <a:ext cx="9706434" cy="5570618"/>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3D753B7-F6B1-3546-92BE-D33395732AB8}"/>
              </a:ext>
            </a:extLst>
          </p:cNvPr>
          <p:cNvSpPr>
            <a:spLocks noGrp="1"/>
          </p:cNvSpPr>
          <p:nvPr>
            <p:ph type="title"/>
          </p:nvPr>
        </p:nvSpPr>
        <p:spPr>
          <a:xfrm>
            <a:off x="1" y="136525"/>
            <a:ext cx="12192000" cy="1379452"/>
          </a:xfrm>
        </p:spPr>
        <p:txBody>
          <a:bodyPr>
            <a:normAutofit/>
          </a:bodyPr>
          <a:lstStyle/>
          <a:p>
            <a:pPr algn="ctr"/>
            <a:r>
              <a:rPr lang="en-US" sz="2800" b="1" i="1" dirty="0">
                <a:solidFill>
                  <a:srgbClr val="00B050"/>
                </a:solidFill>
                <a:latin typeface="Times New Roman" panose="02020603050405020304" pitchFamily="18" charset="0"/>
                <a:cs typeface="Times New Roman" panose="02020603050405020304" pitchFamily="18" charset="0"/>
              </a:rPr>
              <a:t>Journal Club Presentation </a:t>
            </a:r>
          </a:p>
        </p:txBody>
      </p:sp>
      <p:sp>
        <p:nvSpPr>
          <p:cNvPr id="3" name="Content Placeholder 2">
            <a:extLst>
              <a:ext uri="{FF2B5EF4-FFF2-40B4-BE49-F238E27FC236}">
                <a16:creationId xmlns:a16="http://schemas.microsoft.com/office/drawing/2014/main" id="{FFB441AB-73C4-8148-87E5-8DF23C8B41C7}"/>
              </a:ext>
            </a:extLst>
          </p:cNvPr>
          <p:cNvSpPr>
            <a:spLocks noGrp="1"/>
          </p:cNvSpPr>
          <p:nvPr>
            <p:ph idx="1"/>
          </p:nvPr>
        </p:nvSpPr>
        <p:spPr>
          <a:xfrm>
            <a:off x="3404936" y="1828800"/>
            <a:ext cx="8958882" cy="5374835"/>
          </a:xfrm>
        </p:spPr>
        <p:txBody>
          <a:bodyPr>
            <a:normAutofit/>
          </a:bodyPr>
          <a:lstStyle/>
          <a:p>
            <a:pPr marL="0" indent="0" algn="ctr">
              <a:lnSpc>
                <a:spcPct val="150000"/>
              </a:lnSpc>
              <a:buNone/>
            </a:pPr>
            <a:r>
              <a:rPr lang="en-US" sz="2000" b="1" i="1" dirty="0">
                <a:solidFill>
                  <a:srgbClr val="C00000"/>
                </a:solidFill>
                <a:latin typeface="Times New Roman" panose="02020603050405020304" pitchFamily="18" charset="0"/>
                <a:cs typeface="Times New Roman" panose="02020603050405020304" pitchFamily="18" charset="0"/>
              </a:rPr>
              <a:t>“</a:t>
            </a:r>
            <a:r>
              <a:rPr lang="en-US" sz="2000" b="1" i="1" dirty="0">
                <a:solidFill>
                  <a:srgbClr val="0070C0"/>
                </a:solidFill>
                <a:latin typeface="Times New Roman" panose="02020603050405020304" pitchFamily="18" charset="0"/>
                <a:cs typeface="Times New Roman" panose="02020603050405020304" pitchFamily="18" charset="0"/>
              </a:rPr>
              <a:t>Empowering Real-Time Traffic Reporting Systems With NLP-Processed </a:t>
            </a:r>
          </a:p>
          <a:p>
            <a:pPr marL="0" indent="0" algn="ctr">
              <a:lnSpc>
                <a:spcPct val="150000"/>
              </a:lnSpc>
              <a:buNone/>
            </a:pPr>
            <a:r>
              <a:rPr lang="en-US" sz="2000" b="1" i="1" dirty="0">
                <a:solidFill>
                  <a:srgbClr val="0070C0"/>
                </a:solidFill>
                <a:latin typeface="Times New Roman" panose="02020603050405020304" pitchFamily="18" charset="0"/>
                <a:cs typeface="Times New Roman" panose="02020603050405020304" pitchFamily="18" charset="0"/>
              </a:rPr>
              <a:t>Social Media Data.</a:t>
            </a:r>
            <a:r>
              <a:rPr lang="en-US" sz="2000" b="1" i="1" dirty="0">
                <a:solidFill>
                  <a:srgbClr val="C00000"/>
                </a:solidFill>
                <a:latin typeface="Times New Roman" panose="02020603050405020304" pitchFamily="18" charset="0"/>
                <a:cs typeface="Times New Roman" panose="02020603050405020304" pitchFamily="18" charset="0"/>
              </a:rPr>
              <a:t>”</a:t>
            </a:r>
          </a:p>
          <a:p>
            <a:pPr marL="0" indent="0">
              <a:buNone/>
            </a:pPr>
            <a:endParaRPr lang="en-US" sz="1400" dirty="0"/>
          </a:p>
          <a:p>
            <a:pPr marL="0" indent="0">
              <a:buNone/>
            </a:pPr>
            <a:endParaRPr lang="en-US" sz="1800" dirty="0">
              <a:latin typeface="Times New Roman" panose="02020603050405020304" pitchFamily="18" charset="0"/>
              <a:cs typeface="Times New Roman" panose="02020603050405020304" pitchFamily="18" charset="0"/>
            </a:endParaRPr>
          </a:p>
          <a:p>
            <a:pPr marL="0" indent="0" algn="ctr">
              <a:buNone/>
            </a:pPr>
            <a:r>
              <a:rPr lang="en-US" sz="1800" b="1" dirty="0">
                <a:solidFill>
                  <a:srgbClr val="7030A0"/>
                </a:solidFill>
                <a:latin typeface="Times New Roman" panose="02020603050405020304" pitchFamily="18" charset="0"/>
                <a:cs typeface="Times New Roman" panose="02020603050405020304" pitchFamily="18" charset="0"/>
              </a:rPr>
              <a:t>			Presented by – Team </a:t>
            </a:r>
            <a:r>
              <a:rPr lang="en-US" sz="1800" b="1" i="1" dirty="0">
                <a:solidFill>
                  <a:srgbClr val="C00000"/>
                </a:solidFill>
                <a:latin typeface="Times New Roman" panose="02020603050405020304" pitchFamily="18" charset="0"/>
                <a:cs typeface="Times New Roman" panose="02020603050405020304" pitchFamily="18" charset="0"/>
              </a:rPr>
              <a:t>Strikers</a:t>
            </a:r>
          </a:p>
          <a:p>
            <a:pPr marL="0" indent="0">
              <a:buNone/>
            </a:pPr>
            <a:endParaRPr lang="en-US" sz="1600" b="1" i="1" dirty="0">
              <a:latin typeface="Times New Roman" panose="02020603050405020304" pitchFamily="18" charset="0"/>
              <a:cs typeface="Times New Roman" panose="02020603050405020304" pitchFamily="18" charset="0"/>
            </a:endParaRPr>
          </a:p>
          <a:p>
            <a:pPr marL="0" indent="0" algn="just">
              <a:buNone/>
            </a:pPr>
            <a:r>
              <a:rPr lang="en-US" sz="1600" dirty="0">
                <a:latin typeface="Times New Roman" panose="02020603050405020304" pitchFamily="18" charset="0"/>
                <a:cs typeface="Times New Roman" panose="02020603050405020304" pitchFamily="18" charset="0"/>
              </a:rPr>
              <a:t>	           				1. Nannaka Vinila 16328528</a:t>
            </a:r>
          </a:p>
          <a:p>
            <a:pPr marL="0" indent="0" algn="just">
              <a:buNone/>
            </a:pPr>
            <a:r>
              <a:rPr lang="en-US" sz="1600" dirty="0">
                <a:latin typeface="Times New Roman" panose="02020603050405020304" pitchFamily="18" charset="0"/>
                <a:cs typeface="Times New Roman" panose="02020603050405020304" pitchFamily="18" charset="0"/>
              </a:rPr>
              <a:t>	              				2. Potu Laxmidhar 16329635</a:t>
            </a:r>
          </a:p>
          <a:p>
            <a:pPr marL="0" indent="0" algn="just">
              <a:buNone/>
            </a:pPr>
            <a:r>
              <a:rPr lang="en-US" sz="1600" dirty="0">
                <a:latin typeface="Times New Roman" panose="02020603050405020304" pitchFamily="18" charset="0"/>
                <a:cs typeface="Times New Roman" panose="02020603050405020304" pitchFamily="18" charset="0"/>
              </a:rPr>
              <a:t>		     			3. Javvadi Sai Krishna 16327154</a:t>
            </a:r>
          </a:p>
          <a:p>
            <a:pPr marL="0" indent="0" algn="just">
              <a:buNone/>
            </a:pPr>
            <a:r>
              <a:rPr lang="en-US" sz="1600" dirty="0">
                <a:latin typeface="Times New Roman" panose="02020603050405020304" pitchFamily="18" charset="0"/>
                <a:cs typeface="Times New Roman" panose="02020603050405020304" pitchFamily="18" charset="0"/>
              </a:rPr>
              <a:t>             					4. Hazarath Naveen Kumar Krishnam 16328488</a:t>
            </a:r>
          </a:p>
        </p:txBody>
      </p:sp>
      <p:pic>
        <p:nvPicPr>
          <p:cNvPr id="5" name="Picture 4">
            <a:extLst>
              <a:ext uri="{FF2B5EF4-FFF2-40B4-BE49-F238E27FC236}">
                <a16:creationId xmlns:a16="http://schemas.microsoft.com/office/drawing/2014/main" id="{632C895D-C4AD-9346-8040-300EB6B4ED1A}"/>
              </a:ext>
            </a:extLst>
          </p:cNvPr>
          <p:cNvPicPr>
            <a:picLocks noChangeAspect="1"/>
          </p:cNvPicPr>
          <p:nvPr/>
        </p:nvPicPr>
        <p:blipFill>
          <a:blip r:embed="rId3"/>
          <a:stretch>
            <a:fillRect/>
          </a:stretch>
        </p:blipFill>
        <p:spPr>
          <a:xfrm>
            <a:off x="-3047" y="283086"/>
            <a:ext cx="1555121" cy="691473"/>
          </a:xfrm>
          <a:prstGeom prst="rect">
            <a:avLst/>
          </a:prstGeom>
        </p:spPr>
      </p:pic>
    </p:spTree>
    <p:extLst>
      <p:ext uri="{BB962C8B-B14F-4D97-AF65-F5344CB8AC3E}">
        <p14:creationId xmlns:p14="http://schemas.microsoft.com/office/powerpoint/2010/main" val="7787534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E64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37934C-1689-6E4F-9AFC-931F90E8FF1C}"/>
              </a:ext>
            </a:extLst>
          </p:cNvPr>
          <p:cNvSpPr>
            <a:spLocks noGrp="1"/>
          </p:cNvSpPr>
          <p:nvPr>
            <p:ph type="title"/>
          </p:nvPr>
        </p:nvSpPr>
        <p:spPr>
          <a:xfrm>
            <a:off x="640080" y="2074363"/>
            <a:ext cx="2446020" cy="2709275"/>
          </a:xfrm>
          <a:prstGeom prst="ellipse">
            <a:avLst/>
          </a:prstGeom>
          <a:solidFill>
            <a:srgbClr val="262626"/>
          </a:solidFill>
          <a:ln w="174625" cmpd="thinThick">
            <a:solidFill>
              <a:srgbClr val="262626"/>
            </a:solidFill>
          </a:ln>
        </p:spPr>
        <p:txBody>
          <a:bodyPr anchor="ctr">
            <a:normAutofit/>
          </a:bodyPr>
          <a:lstStyle/>
          <a:p>
            <a:pPr algn="ctr">
              <a:lnSpc>
                <a:spcPct val="150000"/>
              </a:lnSpc>
            </a:pPr>
            <a:r>
              <a:rPr lang="en-US" sz="1400" dirty="0">
                <a:solidFill>
                  <a:schemeClr val="bg1"/>
                </a:solidFill>
                <a:latin typeface="Times New Roman" panose="02020603050405020304" pitchFamily="18" charset="0"/>
                <a:cs typeface="Times New Roman" panose="02020603050405020304" pitchFamily="18" charset="0"/>
              </a:rPr>
              <a:t>Accidents reported by </a:t>
            </a:r>
            <a:r>
              <a:rPr lang="en-US" sz="1400" dirty="0">
                <a:solidFill>
                  <a:schemeClr val="accent2"/>
                </a:solidFill>
                <a:latin typeface="Times New Roman" panose="02020603050405020304" pitchFamily="18" charset="0"/>
                <a:cs typeface="Times New Roman" panose="02020603050405020304" pitchFamily="18" charset="0"/>
              </a:rPr>
              <a:t>NYC DOT </a:t>
            </a:r>
            <a:r>
              <a:rPr lang="en-US" sz="1400" dirty="0">
                <a:solidFill>
                  <a:schemeClr val="bg1"/>
                </a:solidFill>
                <a:latin typeface="Times New Roman" panose="02020603050405020304" pitchFamily="18" charset="0"/>
                <a:cs typeface="Times New Roman" panose="02020603050405020304" pitchFamily="18" charset="0"/>
              </a:rPr>
              <a:t>and by </a:t>
            </a:r>
            <a:r>
              <a:rPr lang="en-US" sz="1400" dirty="0">
                <a:solidFill>
                  <a:schemeClr val="accent4"/>
                </a:solidFill>
                <a:latin typeface="Times New Roman" panose="02020603050405020304" pitchFamily="18" charset="0"/>
                <a:cs typeface="Times New Roman" panose="02020603050405020304" pitchFamily="18" charset="0"/>
              </a:rPr>
              <a:t>social media (tweets) </a:t>
            </a:r>
            <a:r>
              <a:rPr lang="en-US" sz="1400" dirty="0">
                <a:solidFill>
                  <a:schemeClr val="bg1"/>
                </a:solidFill>
                <a:latin typeface="Times New Roman" panose="02020603050405020304" pitchFamily="18" charset="0"/>
                <a:cs typeface="Times New Roman" panose="02020603050405020304" pitchFamily="18" charset="0"/>
              </a:rPr>
              <a:t>in 01/28/2020, Manhattan.</a:t>
            </a:r>
          </a:p>
        </p:txBody>
      </p:sp>
      <p:pic>
        <p:nvPicPr>
          <p:cNvPr id="3" name="Picture 2">
            <a:extLst>
              <a:ext uri="{FF2B5EF4-FFF2-40B4-BE49-F238E27FC236}">
                <a16:creationId xmlns:a16="http://schemas.microsoft.com/office/drawing/2014/main" id="{D2176A37-A756-AB43-954A-B63B726FFCAA}"/>
              </a:ext>
            </a:extLst>
          </p:cNvPr>
          <p:cNvPicPr>
            <a:picLocks noChangeAspect="1"/>
          </p:cNvPicPr>
          <p:nvPr/>
        </p:nvPicPr>
        <p:blipFill>
          <a:blip r:embed="rId2"/>
          <a:stretch>
            <a:fillRect/>
          </a:stretch>
        </p:blipFill>
        <p:spPr>
          <a:xfrm>
            <a:off x="3232150" y="498368"/>
            <a:ext cx="5727700" cy="5861263"/>
          </a:xfrm>
          <a:prstGeom prst="rect">
            <a:avLst/>
          </a:prstGeom>
        </p:spPr>
      </p:pic>
      <p:sp>
        <p:nvSpPr>
          <p:cNvPr id="4" name="TextBox 3">
            <a:extLst>
              <a:ext uri="{FF2B5EF4-FFF2-40B4-BE49-F238E27FC236}">
                <a16:creationId xmlns:a16="http://schemas.microsoft.com/office/drawing/2014/main" id="{62342B3D-19C2-A247-B9E9-AEBCF1C22885}"/>
              </a:ext>
            </a:extLst>
          </p:cNvPr>
          <p:cNvSpPr txBox="1"/>
          <p:nvPr/>
        </p:nvSpPr>
        <p:spPr>
          <a:xfrm>
            <a:off x="8959850" y="523141"/>
            <a:ext cx="2859194" cy="5547416"/>
          </a:xfrm>
          <a:prstGeom prst="rect">
            <a:avLst/>
          </a:prstGeom>
          <a:noFill/>
        </p:spPr>
        <p:txBody>
          <a:bodyPr wrap="square" rtlCol="0">
            <a:spAutoFit/>
          </a:bodyPr>
          <a:lstStyle/>
          <a:p>
            <a:pPr marL="285750" indent="-285750"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We plotted the geographical coordinates of the events reported by the NYC DOT and the data gathered, in real-time, from Twitter.</a:t>
            </a:r>
          </a:p>
          <a:p>
            <a:pPr marL="285750" indent="-285750"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The incidents reported by both sources are outlined with black ovals, while the incidents that are exclusively reported by social media are highlighted with pink ovals. </a:t>
            </a:r>
          </a:p>
          <a:p>
            <a:pPr marL="285750" indent="-285750"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On the other hand, the social media posts tend to concentrate around the main external access points to the city such as bridges and the tunnels where severe congestion usually occur. </a:t>
            </a:r>
          </a:p>
        </p:txBody>
      </p:sp>
    </p:spTree>
    <p:extLst>
      <p:ext uri="{BB962C8B-B14F-4D97-AF65-F5344CB8AC3E}">
        <p14:creationId xmlns:p14="http://schemas.microsoft.com/office/powerpoint/2010/main" val="1955485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6">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18">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Freeform: Shape 20">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BACDEE9-E061-CC43-AC10-2D66ADF91E22}"/>
              </a:ext>
            </a:extLst>
          </p:cNvPr>
          <p:cNvSpPr>
            <a:spLocks noGrp="1"/>
          </p:cNvSpPr>
          <p:nvPr>
            <p:ph type="title"/>
          </p:nvPr>
        </p:nvSpPr>
        <p:spPr>
          <a:xfrm>
            <a:off x="533400" y="640080"/>
            <a:ext cx="3553968" cy="5257800"/>
          </a:xfrm>
        </p:spPr>
        <p:txBody>
          <a:bodyPr>
            <a:normAutofit/>
          </a:bodyPr>
          <a:lstStyle/>
          <a:p>
            <a:r>
              <a:rPr lang="en-US" sz="3600" b="1">
                <a:solidFill>
                  <a:srgbClr val="00B050"/>
                </a:solidFill>
                <a:latin typeface="Times New Roman" panose="02020603050405020304" pitchFamily="18" charset="0"/>
                <a:cs typeface="Times New Roman" panose="02020603050405020304" pitchFamily="18" charset="0"/>
              </a:rPr>
              <a:t>CONCLUSION</a:t>
            </a:r>
            <a:endParaRPr lang="en-US" sz="3600" b="1" dirty="0">
              <a:solidFill>
                <a:srgbClr val="00B05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7DEFE64-7475-0C4C-9A43-7434028A5573}"/>
              </a:ext>
            </a:extLst>
          </p:cNvPr>
          <p:cNvSpPr>
            <a:spLocks noGrp="1"/>
          </p:cNvSpPr>
          <p:nvPr>
            <p:ph idx="1"/>
          </p:nvPr>
        </p:nvSpPr>
        <p:spPr>
          <a:xfrm>
            <a:off x="5065295" y="469232"/>
            <a:ext cx="6701589" cy="5859379"/>
          </a:xfrm>
        </p:spPr>
        <p:txBody>
          <a:bodyPr anchor="ctr">
            <a:noAutofit/>
          </a:bodyPr>
          <a:lstStyle/>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In this article, we discussed the related efforts of researchers to develop </a:t>
            </a:r>
            <a:r>
              <a:rPr lang="en-US" sz="1400" dirty="0">
                <a:solidFill>
                  <a:srgbClr val="00B050"/>
                </a:solidFill>
                <a:latin typeface="Times New Roman" panose="02020603050405020304" pitchFamily="18" charset="0"/>
                <a:cs typeface="Times New Roman" panose="02020603050405020304" pitchFamily="18" charset="0"/>
              </a:rPr>
              <a:t>data-driven intelligent transportation systems</a:t>
            </a:r>
            <a:r>
              <a:rPr lang="en-US" sz="1400" dirty="0">
                <a:latin typeface="Times New Roman" panose="02020603050405020304" pitchFamily="18" charset="0"/>
                <a:cs typeface="Times New Roman" panose="02020603050405020304" pitchFamily="18" charset="0"/>
              </a:rPr>
              <a:t> with the based-on crowdsourcing. In addition, we proposed an </a:t>
            </a:r>
            <a:r>
              <a:rPr lang="en-US" sz="1400" dirty="0">
                <a:solidFill>
                  <a:srgbClr val="00B050"/>
                </a:solidFill>
                <a:latin typeface="Times New Roman" panose="02020603050405020304" pitchFamily="18" charset="0"/>
                <a:cs typeface="Times New Roman" panose="02020603050405020304" pitchFamily="18" charset="0"/>
              </a:rPr>
              <a:t>automated traffic information extractor framework</a:t>
            </a:r>
            <a:r>
              <a:rPr lang="en-US" sz="1400" dirty="0">
                <a:latin typeface="Times New Roman" panose="02020603050405020304" pitchFamily="18" charset="0"/>
                <a:cs typeface="Times New Roman" panose="02020603050405020304" pitchFamily="18" charset="0"/>
              </a:rPr>
              <a:t> based on state-of-art NLP techniques. After, we utilized our </a:t>
            </a:r>
            <a:r>
              <a:rPr lang="en-US" sz="1400" dirty="0">
                <a:solidFill>
                  <a:srgbClr val="00B050"/>
                </a:solidFill>
                <a:latin typeface="Times New Roman" panose="02020603050405020304" pitchFamily="18" charset="0"/>
                <a:cs typeface="Times New Roman" panose="02020603050405020304" pitchFamily="18" charset="0"/>
              </a:rPr>
              <a:t>BERT model </a:t>
            </a:r>
            <a:r>
              <a:rPr lang="en-US" sz="1400" dirty="0">
                <a:latin typeface="Times New Roman" panose="02020603050405020304" pitchFamily="18" charset="0"/>
                <a:cs typeface="Times New Roman" panose="02020603050405020304" pitchFamily="18" charset="0"/>
              </a:rPr>
              <a:t>to filter out unrelated transportation information. We then built and compared QA and NER models that classified reported events and extracted relevant information from them.</a:t>
            </a:r>
          </a:p>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Our methods were then used to build a system that can rapidly integrate generated reports into platforms that can help drivers assess the traffic conditions and plan their trip accordingly. The performance of the proposed framework has been experimented on the area of </a:t>
            </a:r>
            <a:r>
              <a:rPr lang="en-US" sz="1400" dirty="0">
                <a:solidFill>
                  <a:srgbClr val="00B050"/>
                </a:solidFill>
                <a:latin typeface="Times New Roman" panose="02020603050405020304" pitchFamily="18" charset="0"/>
                <a:cs typeface="Times New Roman" panose="02020603050405020304" pitchFamily="18" charset="0"/>
              </a:rPr>
              <a:t>Manhattan, New York City, </a:t>
            </a:r>
            <a:r>
              <a:rPr lang="en-US" sz="1400" dirty="0">
                <a:latin typeface="Times New Roman" panose="02020603050405020304" pitchFamily="18" charset="0"/>
                <a:cs typeface="Times New Roman" panose="02020603050405020304" pitchFamily="18" charset="0"/>
              </a:rPr>
              <a:t>where real-time traffic maps are automatically updated using information extracted by scraping Twitter.</a:t>
            </a:r>
          </a:p>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We then compared different data sources and show that social media sources could be a useful complementary data stream for the official transportation agencies. </a:t>
            </a:r>
          </a:p>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Our study focused on the use-case of assisting the navigation of drivers, but </a:t>
            </a:r>
            <a:r>
              <a:rPr lang="en-US" sz="1400" dirty="0">
                <a:solidFill>
                  <a:srgbClr val="00B050"/>
                </a:solidFill>
                <a:latin typeface="Times New Roman" panose="02020603050405020304" pitchFamily="18" charset="0"/>
                <a:cs typeface="Times New Roman" panose="02020603050405020304" pitchFamily="18" charset="0"/>
              </a:rPr>
              <a:t>NLP</a:t>
            </a:r>
            <a:r>
              <a:rPr lang="en-US" sz="1400" dirty="0">
                <a:latin typeface="Times New Roman" panose="02020603050405020304" pitchFamily="18" charset="0"/>
                <a:cs typeface="Times New Roman" panose="02020603050405020304" pitchFamily="18" charset="0"/>
              </a:rPr>
              <a:t> has great potential for other ITS applications such as public transportation operation/alert systems, monitoring malicious/dangerous/inattentive driver behavior, etc. at low cost, quickly, with widespread coverage, and from a very large pool of potential information.</a:t>
            </a:r>
          </a:p>
        </p:txBody>
      </p:sp>
    </p:spTree>
    <p:extLst>
      <p:ext uri="{BB962C8B-B14F-4D97-AF65-F5344CB8AC3E}">
        <p14:creationId xmlns:p14="http://schemas.microsoft.com/office/powerpoint/2010/main" val="2763401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CE6C2F-FDC6-7E4C-8B50-ABF0F061ED9A}"/>
              </a:ext>
            </a:extLst>
          </p:cNvPr>
          <p:cNvSpPr>
            <a:spLocks noGrp="1"/>
          </p:cNvSpPr>
          <p:nvPr>
            <p:ph type="title"/>
          </p:nvPr>
        </p:nvSpPr>
        <p:spPr>
          <a:xfrm>
            <a:off x="0" y="419100"/>
            <a:ext cx="12192000" cy="647700"/>
          </a:xfrm>
          <a:solidFill>
            <a:schemeClr val="tx1"/>
          </a:solidFill>
        </p:spPr>
        <p:txBody>
          <a:bodyPr vert="horz" lIns="91440" tIns="45720" rIns="91440" bIns="45720" rtlCol="0" anchor="ctr">
            <a:normAutofit/>
          </a:bodyPr>
          <a:lstStyle/>
          <a:p>
            <a:pPr algn="ctr"/>
            <a:r>
              <a:rPr lang="en-US" sz="2000" kern="1200" dirty="0">
                <a:solidFill>
                  <a:schemeClr val="bg1"/>
                </a:solidFill>
                <a:latin typeface="Times New Roman" panose="02020603050405020304" pitchFamily="18" charset="0"/>
                <a:cs typeface="Times New Roman" panose="02020603050405020304" pitchFamily="18" charset="0"/>
              </a:rPr>
              <a:t>Future </a:t>
            </a:r>
            <a:r>
              <a:rPr lang="en-US" sz="2000" kern="1200" dirty="0">
                <a:solidFill>
                  <a:srgbClr val="00B050"/>
                </a:solidFill>
                <a:latin typeface="Times New Roman" panose="02020603050405020304" pitchFamily="18" charset="0"/>
                <a:cs typeface="Times New Roman" panose="02020603050405020304" pitchFamily="18" charset="0"/>
              </a:rPr>
              <a:t>Research </a:t>
            </a:r>
            <a:r>
              <a:rPr lang="en-US" sz="2000" kern="1200" dirty="0">
                <a:solidFill>
                  <a:schemeClr val="bg1"/>
                </a:solidFill>
                <a:latin typeface="Times New Roman" panose="02020603050405020304" pitchFamily="18" charset="0"/>
                <a:cs typeface="Times New Roman" panose="02020603050405020304" pitchFamily="18" charset="0"/>
              </a:rPr>
              <a:t>Directions and Perspectives</a:t>
            </a:r>
          </a:p>
        </p:txBody>
      </p:sp>
      <p:sp>
        <p:nvSpPr>
          <p:cNvPr id="6" name="Content Placeholder 5">
            <a:extLst>
              <a:ext uri="{FF2B5EF4-FFF2-40B4-BE49-F238E27FC236}">
                <a16:creationId xmlns:a16="http://schemas.microsoft.com/office/drawing/2014/main" id="{E75FE6B6-0947-D94C-B8FE-BC446B01CE89}"/>
              </a:ext>
            </a:extLst>
          </p:cNvPr>
          <p:cNvSpPr>
            <a:spLocks noGrp="1"/>
          </p:cNvSpPr>
          <p:nvPr>
            <p:ph sz="half" idx="1"/>
          </p:nvPr>
        </p:nvSpPr>
        <p:spPr>
          <a:xfrm>
            <a:off x="419100" y="1257300"/>
            <a:ext cx="5600700" cy="4919663"/>
          </a:xfrm>
        </p:spPr>
        <p:txBody>
          <a:bodyPr>
            <a:normAutofit fontScale="40000" lnSpcReduction="20000"/>
          </a:bodyPr>
          <a:lstStyle/>
          <a:p>
            <a:pPr marL="0" indent="0" algn="just">
              <a:lnSpc>
                <a:spcPct val="170000"/>
              </a:lnSpc>
              <a:buNone/>
            </a:pPr>
            <a:r>
              <a:rPr lang="en-US" sz="3500" b="1" dirty="0">
                <a:solidFill>
                  <a:srgbClr val="00B050"/>
                </a:solidFill>
                <a:latin typeface="Times New Roman" panose="02020603050405020304" pitchFamily="18" charset="0"/>
                <a:cs typeface="Times New Roman" panose="02020603050405020304" pitchFamily="18" charset="0"/>
              </a:rPr>
              <a:t>1. Task Recruitment/Rewarding Systems.</a:t>
            </a:r>
          </a:p>
          <a:p>
            <a:pPr marL="171450" indent="-171450" algn="just">
              <a:lnSpc>
                <a:spcPct val="170000"/>
              </a:lnSpc>
              <a:buFont typeface="Wingdings" pitchFamily="2" charset="2"/>
              <a:buChar char="v"/>
            </a:pPr>
            <a:r>
              <a:rPr lang="en-US" sz="2900" dirty="0">
                <a:latin typeface="Times New Roman" panose="02020603050405020304" pitchFamily="18" charset="0"/>
                <a:cs typeface="Times New Roman" panose="02020603050405020304" pitchFamily="18" charset="0"/>
              </a:rPr>
              <a:t>Potential recruitment and reward policies can be to improve the standing of the poster by granting them titles such as “contributor”, “senior contributor”, etc., based on their performance </a:t>
            </a:r>
          </a:p>
          <a:p>
            <a:pPr marL="171450" indent="-171450" algn="just">
              <a:lnSpc>
                <a:spcPct val="170000"/>
              </a:lnSpc>
              <a:buFont typeface="Wingdings" pitchFamily="2" charset="2"/>
              <a:buChar char="v"/>
            </a:pPr>
            <a:r>
              <a:rPr lang="en-US" sz="2900" dirty="0">
                <a:latin typeface="Times New Roman" panose="02020603050405020304" pitchFamily="18" charset="0"/>
                <a:cs typeface="Times New Roman" panose="02020603050405020304" pitchFamily="18" charset="0"/>
              </a:rPr>
              <a:t>This accuracy score could correspond with the mentioned contributor titles, where people that post information with a high degree of veracity are rewarded, and malicious or uninformed users are ranked lower, or even blocked if necessary. </a:t>
            </a:r>
          </a:p>
          <a:p>
            <a:pPr marL="0" indent="0" algn="just">
              <a:lnSpc>
                <a:spcPct val="170000"/>
              </a:lnSpc>
              <a:buNone/>
            </a:pPr>
            <a:r>
              <a:rPr lang="en-US" sz="3500" b="1" dirty="0">
                <a:solidFill>
                  <a:srgbClr val="00B050"/>
                </a:solidFill>
                <a:latin typeface="Times New Roman" panose="02020603050405020304" pitchFamily="18" charset="0"/>
                <a:cs typeface="Times New Roman" panose="02020603050405020304" pitchFamily="18" charset="0"/>
              </a:rPr>
              <a:t>2. Reduced Data Entry Barriers.</a:t>
            </a:r>
          </a:p>
          <a:p>
            <a:pPr marL="171450" indent="-171450" algn="just">
              <a:lnSpc>
                <a:spcPct val="170000"/>
              </a:lnSpc>
              <a:buFont typeface="Wingdings" pitchFamily="2" charset="2"/>
              <a:buChar char="v"/>
            </a:pPr>
            <a:r>
              <a:rPr lang="en-US" sz="2900" dirty="0">
                <a:latin typeface="Times New Roman" panose="02020603050405020304" pitchFamily="18" charset="0"/>
                <a:cs typeface="Times New Roman" panose="02020603050405020304" pitchFamily="18" charset="0"/>
              </a:rPr>
              <a:t>Effective Speech to Text (STT) systems would improve hands-free interaction between the driver and their mobile devices. </a:t>
            </a:r>
          </a:p>
          <a:p>
            <a:pPr marL="171450" indent="-171450" algn="just">
              <a:lnSpc>
                <a:spcPct val="170000"/>
              </a:lnSpc>
              <a:buFont typeface="Wingdings" pitchFamily="2" charset="2"/>
              <a:buChar char="v"/>
            </a:pPr>
            <a:r>
              <a:rPr lang="en-US" sz="2900" dirty="0">
                <a:latin typeface="Times New Roman" panose="02020603050405020304" pitchFamily="18" charset="0"/>
                <a:cs typeface="Times New Roman" panose="02020603050405020304" pitchFamily="18" charset="0"/>
              </a:rPr>
              <a:t>vehicles are equipped with sophisticated arrays of sensors such as LiDAR's, Radars, cameras, </a:t>
            </a:r>
            <a:r>
              <a:rPr lang="en-US" sz="2900" dirty="0" err="1">
                <a:latin typeface="Times New Roman" panose="02020603050405020304" pitchFamily="18" charset="0"/>
                <a:cs typeface="Times New Roman" panose="02020603050405020304" pitchFamily="18" charset="0"/>
              </a:rPr>
              <a:t>etc</a:t>
            </a:r>
            <a:r>
              <a:rPr lang="en-US" sz="2900" dirty="0">
                <a:latin typeface="Times New Roman" panose="02020603050405020304" pitchFamily="18" charset="0"/>
                <a:cs typeface="Times New Roman" panose="02020603050405020304" pitchFamily="18" charset="0"/>
              </a:rPr>
              <a:t>, there is potential for systems that automatically collect &amp; process information related to the vehicle’s surroundings. </a:t>
            </a:r>
          </a:p>
          <a:p>
            <a:endParaRPr lang="en-US" dirty="0"/>
          </a:p>
        </p:txBody>
      </p:sp>
      <p:sp>
        <p:nvSpPr>
          <p:cNvPr id="7" name="Content Placeholder 6">
            <a:extLst>
              <a:ext uri="{FF2B5EF4-FFF2-40B4-BE49-F238E27FC236}">
                <a16:creationId xmlns:a16="http://schemas.microsoft.com/office/drawing/2014/main" id="{09DB9B9D-6E4C-DF4D-BFF5-5F9B5FA860C8}"/>
              </a:ext>
            </a:extLst>
          </p:cNvPr>
          <p:cNvSpPr>
            <a:spLocks noGrp="1"/>
          </p:cNvSpPr>
          <p:nvPr>
            <p:ph sz="half" idx="2"/>
          </p:nvPr>
        </p:nvSpPr>
        <p:spPr>
          <a:xfrm>
            <a:off x="6172200" y="1238250"/>
            <a:ext cx="5600700" cy="4805363"/>
          </a:xfrm>
        </p:spPr>
        <p:txBody>
          <a:bodyPr>
            <a:normAutofit fontScale="40000" lnSpcReduction="20000"/>
          </a:bodyPr>
          <a:lstStyle/>
          <a:p>
            <a:pPr marL="0" indent="0" algn="just">
              <a:lnSpc>
                <a:spcPct val="170000"/>
              </a:lnSpc>
              <a:buNone/>
            </a:pPr>
            <a:r>
              <a:rPr lang="en-US" sz="3500" b="1" dirty="0">
                <a:solidFill>
                  <a:srgbClr val="00B050"/>
                </a:solidFill>
                <a:latin typeface="Times New Roman" panose="02020603050405020304" pitchFamily="18" charset="0"/>
                <a:cs typeface="Times New Roman" panose="02020603050405020304" pitchFamily="18" charset="0"/>
              </a:rPr>
              <a:t>3. Quantifying Incident Severity.</a:t>
            </a:r>
          </a:p>
          <a:p>
            <a:pPr algn="just">
              <a:lnSpc>
                <a:spcPct val="170000"/>
              </a:lnSpc>
              <a:buFont typeface="Wingdings" pitchFamily="2" charset="2"/>
              <a:buChar char="v"/>
            </a:pPr>
            <a:r>
              <a:rPr lang="en-US" sz="2900" dirty="0">
                <a:latin typeface="Times New Roman" panose="02020603050405020304" pitchFamily="18" charset="0"/>
                <a:cs typeface="Times New Roman" panose="02020603050405020304" pitchFamily="18" charset="0"/>
              </a:rPr>
              <a:t>The use of information to quantify the severity of an incident is useful as an information filter, so that users of the traffic monitoring system are not overwhelmed with unnecessary alerts.</a:t>
            </a:r>
          </a:p>
          <a:p>
            <a:pPr marL="0" indent="0" algn="just">
              <a:lnSpc>
                <a:spcPct val="170000"/>
              </a:lnSpc>
              <a:buNone/>
            </a:pPr>
            <a:r>
              <a:rPr lang="en-US" sz="3500" b="1" dirty="0">
                <a:solidFill>
                  <a:srgbClr val="00B050"/>
                </a:solidFill>
                <a:latin typeface="Times New Roman" panose="02020603050405020304" pitchFamily="18" charset="0"/>
                <a:cs typeface="Times New Roman" panose="02020603050405020304" pitchFamily="18" charset="0"/>
              </a:rPr>
              <a:t>4. Standard Text Generation Of GIS Coordinates And Privacy Issues.</a:t>
            </a:r>
          </a:p>
          <a:p>
            <a:pPr marL="171450" indent="-171450" algn="just">
              <a:lnSpc>
                <a:spcPct val="170000"/>
              </a:lnSpc>
              <a:buFont typeface="Wingdings" pitchFamily="2" charset="2"/>
              <a:buChar char="v"/>
            </a:pPr>
            <a:r>
              <a:rPr lang="en-US" sz="2900" dirty="0">
                <a:latin typeface="Times New Roman" panose="02020603050405020304" pitchFamily="18" charset="0"/>
                <a:cs typeface="Times New Roman" panose="02020603050405020304" pitchFamily="18" charset="0"/>
              </a:rPr>
              <a:t>One of the main challenges is to transform the street name to GIS coordinates, as our method has some limitations. </a:t>
            </a:r>
          </a:p>
          <a:p>
            <a:pPr marL="171450" indent="-171450" algn="just">
              <a:lnSpc>
                <a:spcPct val="170000"/>
              </a:lnSpc>
              <a:buFont typeface="Wingdings" pitchFamily="2" charset="2"/>
              <a:buChar char="v"/>
            </a:pPr>
            <a:r>
              <a:rPr lang="en-US" sz="2900" dirty="0">
                <a:latin typeface="Times New Roman" panose="02020603050405020304" pitchFamily="18" charset="0"/>
                <a:cs typeface="Times New Roman" panose="02020603050405020304" pitchFamily="18" charset="0"/>
              </a:rPr>
              <a:t>Collection of GIS coordinates from the driver’s post would simplify the process, but this would require robust privacy and security considerations, such as end-to-end encryption, to protect users from malicious actors.</a:t>
            </a:r>
          </a:p>
          <a:p>
            <a:pPr marL="0" indent="0">
              <a:buNone/>
            </a:pPr>
            <a:endParaRPr lang="en-US" sz="2900" dirty="0">
              <a:latin typeface="Times New Roman" panose="02020603050405020304" pitchFamily="18" charset="0"/>
              <a:cs typeface="Times New Roman" panose="02020603050405020304" pitchFamily="18" charset="0"/>
            </a:endParaRPr>
          </a:p>
          <a:p>
            <a:endParaRPr lang="en-US" dirty="0"/>
          </a:p>
          <a:p>
            <a:endParaRPr lang="en-US" dirty="0"/>
          </a:p>
        </p:txBody>
      </p:sp>
    </p:spTree>
    <p:extLst>
      <p:ext uri="{BB962C8B-B14F-4D97-AF65-F5344CB8AC3E}">
        <p14:creationId xmlns:p14="http://schemas.microsoft.com/office/powerpoint/2010/main" val="4084365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CE6C2F-FDC6-7E4C-8B50-ABF0F061ED9A}"/>
              </a:ext>
            </a:extLst>
          </p:cNvPr>
          <p:cNvSpPr>
            <a:spLocks noGrp="1"/>
          </p:cNvSpPr>
          <p:nvPr>
            <p:ph type="title"/>
          </p:nvPr>
        </p:nvSpPr>
        <p:spPr>
          <a:xfrm>
            <a:off x="0" y="365125"/>
            <a:ext cx="12192000" cy="523875"/>
          </a:xfrm>
          <a:solidFill>
            <a:schemeClr val="tx1"/>
          </a:solidFill>
        </p:spPr>
        <p:txBody>
          <a:bodyPr vert="horz" lIns="91440" tIns="45720" rIns="91440" bIns="45720" rtlCol="0" anchor="ctr">
            <a:normAutofit/>
          </a:bodyPr>
          <a:lstStyle/>
          <a:p>
            <a:pPr algn="ctr"/>
            <a:r>
              <a:rPr lang="en-US" sz="2000" kern="1200" dirty="0">
                <a:solidFill>
                  <a:schemeClr val="bg1"/>
                </a:solidFill>
                <a:latin typeface="Times New Roman" panose="02020603050405020304" pitchFamily="18" charset="0"/>
                <a:cs typeface="Times New Roman" panose="02020603050405020304" pitchFamily="18" charset="0"/>
              </a:rPr>
              <a:t>References</a:t>
            </a:r>
          </a:p>
        </p:txBody>
      </p:sp>
      <p:sp>
        <p:nvSpPr>
          <p:cNvPr id="9" name="Content Placeholder 8">
            <a:extLst>
              <a:ext uri="{FF2B5EF4-FFF2-40B4-BE49-F238E27FC236}">
                <a16:creationId xmlns:a16="http://schemas.microsoft.com/office/drawing/2014/main" id="{EAA3B6E4-E87B-6D4B-8DD9-A07423CAA1A6}"/>
              </a:ext>
            </a:extLst>
          </p:cNvPr>
          <p:cNvSpPr>
            <a:spLocks noGrp="1"/>
          </p:cNvSpPr>
          <p:nvPr>
            <p:ph idx="1"/>
          </p:nvPr>
        </p:nvSpPr>
        <p:spPr>
          <a:xfrm>
            <a:off x="838200" y="1181100"/>
            <a:ext cx="10515600" cy="4995863"/>
          </a:xfrm>
        </p:spPr>
        <p:txBody>
          <a:bodyPr>
            <a:normAutofit/>
          </a:bodyPr>
          <a:lstStyle/>
          <a:p>
            <a:pPr marL="0" indent="0" algn="just">
              <a:lnSpc>
                <a:spcPct val="150000"/>
              </a:lnSpc>
              <a:buNone/>
            </a:pPr>
            <a:r>
              <a:rPr lang="en-US" sz="1400" dirty="0">
                <a:latin typeface="Times New Roman" panose="02020603050405020304" pitchFamily="18" charset="0"/>
                <a:cs typeface="Times New Roman" panose="02020603050405020304" pitchFamily="18" charset="0"/>
              </a:rPr>
              <a:t>[1] X. Wan, H. </a:t>
            </a:r>
            <a:r>
              <a:rPr lang="en-US" sz="1400" dirty="0" err="1">
                <a:latin typeface="Times New Roman" panose="02020603050405020304" pitchFamily="18" charset="0"/>
                <a:cs typeface="Times New Roman" panose="02020603050405020304" pitchFamily="18" charset="0"/>
              </a:rPr>
              <a:t>Ghazzai</a:t>
            </a:r>
            <a:r>
              <a:rPr lang="en-US" sz="1400" dirty="0">
                <a:latin typeface="Times New Roman" panose="02020603050405020304" pitchFamily="18" charset="0"/>
                <a:cs typeface="Times New Roman" panose="02020603050405020304" pitchFamily="18" charset="0"/>
              </a:rPr>
              <a:t>, and Y. </a:t>
            </a:r>
            <a:r>
              <a:rPr lang="en-US" sz="1400" dirty="0" err="1">
                <a:latin typeface="Times New Roman" panose="02020603050405020304" pitchFamily="18" charset="0"/>
                <a:cs typeface="Times New Roman" panose="02020603050405020304" pitchFamily="18" charset="0"/>
              </a:rPr>
              <a:t>Massoud</a:t>
            </a:r>
            <a:r>
              <a:rPr lang="en-US" sz="1400" dirty="0">
                <a:latin typeface="Times New Roman" panose="02020603050405020304" pitchFamily="18" charset="0"/>
                <a:cs typeface="Times New Roman" panose="02020603050405020304" pitchFamily="18" charset="0"/>
              </a:rPr>
              <a:t>, “Leveraging personal navigation assistant systems using automated social media traffic reporting,” in Proc. IEEE Technol. Eng. </a:t>
            </a:r>
            <a:r>
              <a:rPr lang="en-US" sz="1400" dirty="0" err="1">
                <a:latin typeface="Times New Roman" panose="02020603050405020304" pitchFamily="18" charset="0"/>
                <a:cs typeface="Times New Roman" panose="02020603050405020304" pitchFamily="18" charset="0"/>
              </a:rPr>
              <a:t>Manag</a:t>
            </a:r>
            <a:r>
              <a:rPr lang="en-US" sz="1400" dirty="0">
                <a:latin typeface="Times New Roman" panose="02020603050405020304" pitchFamily="18" charset="0"/>
                <a:cs typeface="Times New Roman" panose="02020603050405020304" pitchFamily="18" charset="0"/>
              </a:rPr>
              <a:t>. (TEMSCON), Novi, MI, USA, Jun. 2020, pp. 1–6.</a:t>
            </a:r>
          </a:p>
          <a:p>
            <a:pPr marL="0" indent="0" algn="just">
              <a:lnSpc>
                <a:spcPct val="150000"/>
              </a:lnSpc>
              <a:buNone/>
            </a:pPr>
            <a:r>
              <a:rPr lang="en-US" sz="1400" dirty="0">
                <a:latin typeface="Times New Roman" panose="02020603050405020304" pitchFamily="18" charset="0"/>
                <a:cs typeface="Times New Roman" panose="02020603050405020304" pitchFamily="18" charset="0"/>
              </a:rPr>
              <a:t>[2] “New York City mobility report 2019,” NYC Dept. Transp., New York, NY, USA, Rep., Aug. 2019. [Online]. Available: https://www1.nyc. gov/html/dot/downloads/pdf/mobility-report-singlepage-2019.pdf </a:t>
            </a:r>
          </a:p>
          <a:p>
            <a:pPr marL="0" indent="0" algn="just">
              <a:lnSpc>
                <a:spcPct val="150000"/>
              </a:lnSpc>
              <a:buNone/>
            </a:pPr>
            <a:r>
              <a:rPr lang="en-US" sz="1400" dirty="0">
                <a:latin typeface="Times New Roman" panose="02020603050405020304" pitchFamily="18" charset="0"/>
                <a:cs typeface="Times New Roman" panose="02020603050405020304" pitchFamily="18" charset="0"/>
              </a:rPr>
              <a:t>[3] A. Noto, “NYC economy May be losing 20 billion a year due to traffic congestion,” New York Bus. J., New York, NY, USA, Rep., Jan. 2018. [Online]. Available: https://</a:t>
            </a:r>
            <a:r>
              <a:rPr lang="en-US" sz="1400" dirty="0" err="1">
                <a:latin typeface="Times New Roman" panose="02020603050405020304" pitchFamily="18" charset="0"/>
                <a:cs typeface="Times New Roman" panose="02020603050405020304" pitchFamily="18" charset="0"/>
              </a:rPr>
              <a:t>www.bizjournals.com</a:t>
            </a:r>
            <a:r>
              <a:rPr lang="en-US" sz="1400" dirty="0">
                <a:latin typeface="Times New Roman" panose="02020603050405020304" pitchFamily="18" charset="0"/>
                <a:cs typeface="Times New Roman" panose="02020603050405020304" pitchFamily="18" charset="0"/>
              </a:rPr>
              <a:t>/</a:t>
            </a:r>
            <a:r>
              <a:rPr lang="en-US" sz="1400" dirty="0" err="1">
                <a:latin typeface="Times New Roman" panose="02020603050405020304" pitchFamily="18" charset="0"/>
                <a:cs typeface="Times New Roman" panose="02020603050405020304" pitchFamily="18" charset="0"/>
              </a:rPr>
              <a:t>newyork</a:t>
            </a:r>
            <a:r>
              <a:rPr lang="en-US" sz="1400" dirty="0">
                <a:latin typeface="Times New Roman" panose="02020603050405020304" pitchFamily="18" charset="0"/>
                <a:cs typeface="Times New Roman" panose="02020603050405020304" pitchFamily="18" charset="0"/>
              </a:rPr>
              <a:t>/news/2018/ 01/17/</a:t>
            </a:r>
            <a:r>
              <a:rPr lang="en-US" sz="1400" dirty="0" err="1">
                <a:latin typeface="Times New Roman" panose="02020603050405020304" pitchFamily="18" charset="0"/>
                <a:cs typeface="Times New Roman" panose="02020603050405020304" pitchFamily="18" charset="0"/>
              </a:rPr>
              <a:t>nyc</a:t>
            </a:r>
            <a:r>
              <a:rPr lang="en-US" sz="1400" dirty="0">
                <a:latin typeface="Times New Roman" panose="02020603050405020304" pitchFamily="18" charset="0"/>
                <a:cs typeface="Times New Roman" panose="02020603050405020304" pitchFamily="18" charset="0"/>
              </a:rPr>
              <a:t>-economy-may-lose-due-to-traffic-</a:t>
            </a:r>
            <a:r>
              <a:rPr lang="en-US" sz="1400" dirty="0" err="1">
                <a:latin typeface="Times New Roman" panose="02020603050405020304" pitchFamily="18" charset="0"/>
                <a:cs typeface="Times New Roman" panose="02020603050405020304" pitchFamily="18" charset="0"/>
              </a:rPr>
              <a:t>congestion.html</a:t>
            </a:r>
            <a:r>
              <a:rPr lang="en-US" sz="1400" dirty="0">
                <a:latin typeface="Times New Roman" panose="02020603050405020304" pitchFamily="18" charset="0"/>
                <a:cs typeface="Times New Roman" panose="02020603050405020304" pitchFamily="18" charset="0"/>
              </a:rPr>
              <a:t> </a:t>
            </a:r>
          </a:p>
          <a:p>
            <a:pPr marL="0" indent="0" algn="just">
              <a:lnSpc>
                <a:spcPct val="150000"/>
              </a:lnSpc>
              <a:buNone/>
            </a:pPr>
            <a:r>
              <a:rPr lang="en-US" sz="1400" dirty="0">
                <a:latin typeface="Times New Roman" panose="02020603050405020304" pitchFamily="18" charset="0"/>
                <a:cs typeface="Times New Roman" panose="02020603050405020304" pitchFamily="18" charset="0"/>
              </a:rPr>
              <a:t>[4] J. R. Short, “New York gets serious about traffic with the first citywide us congestion pricing plan,” Convers. Media Group, Parkville, VIC, Australia, Rep., Apr. 2019. [Online]. Available: https://www. </a:t>
            </a:r>
            <a:r>
              <a:rPr lang="en-US" sz="1400" dirty="0" err="1">
                <a:latin typeface="Times New Roman" panose="02020603050405020304" pitchFamily="18" charset="0"/>
                <a:cs typeface="Times New Roman" panose="02020603050405020304" pitchFamily="18" charset="0"/>
              </a:rPr>
              <a:t>salon.com</a:t>
            </a:r>
            <a:r>
              <a:rPr lang="en-US" sz="1400" dirty="0">
                <a:latin typeface="Times New Roman" panose="02020603050405020304" pitchFamily="18" charset="0"/>
                <a:cs typeface="Times New Roman" panose="02020603050405020304" pitchFamily="18" charset="0"/>
              </a:rPr>
              <a:t>/2019/04/05/new-york-gets-serious-about-traffic-with-thefirst-citywide-us-congestion-pricing-plan_partner/ </a:t>
            </a:r>
          </a:p>
          <a:p>
            <a:pPr marL="0" indent="0" algn="just">
              <a:lnSpc>
                <a:spcPct val="150000"/>
              </a:lnSpc>
              <a:buNone/>
            </a:pPr>
            <a:r>
              <a:rPr lang="en-US" sz="1400" dirty="0">
                <a:latin typeface="Times New Roman" panose="02020603050405020304" pitchFamily="18" charset="0"/>
                <a:cs typeface="Times New Roman" panose="02020603050405020304" pitchFamily="18" charset="0"/>
              </a:rPr>
              <a:t>[5] A. Rosen, “What really causes traffic congestion?” </a:t>
            </a:r>
            <a:r>
              <a:rPr lang="en-US" sz="1400" dirty="0" err="1">
                <a:latin typeface="Times New Roman" panose="02020603050405020304" pitchFamily="18" charset="0"/>
                <a:cs typeface="Times New Roman" panose="02020603050405020304" pitchFamily="18" charset="0"/>
              </a:rPr>
              <a:t>Bklyner</a:t>
            </a:r>
            <a:r>
              <a:rPr lang="en-US" sz="1400" dirty="0">
                <a:latin typeface="Times New Roman" panose="02020603050405020304" pitchFamily="18" charset="0"/>
                <a:cs typeface="Times New Roman" panose="02020603050405020304" pitchFamily="18" charset="0"/>
              </a:rPr>
              <a:t>, Brooklyn, NYC, USA, Rep., Jul. 2013. [Online]. Available: https://</a:t>
            </a:r>
            <a:r>
              <a:rPr lang="en-US" sz="1400" dirty="0" err="1">
                <a:latin typeface="Times New Roman" panose="02020603050405020304" pitchFamily="18" charset="0"/>
                <a:cs typeface="Times New Roman" panose="02020603050405020304" pitchFamily="18" charset="0"/>
              </a:rPr>
              <a:t>bklyner.com</a:t>
            </a:r>
            <a:r>
              <a:rPr lang="en-US" sz="1400" dirty="0">
                <a:latin typeface="Times New Roman" panose="02020603050405020304" pitchFamily="18" charset="0"/>
                <a:cs typeface="Times New Roman" panose="02020603050405020304" pitchFamily="18" charset="0"/>
              </a:rPr>
              <a:t>/ what-really-causes-traffic-congestion-sheepshead-bay/</a:t>
            </a:r>
          </a:p>
        </p:txBody>
      </p:sp>
    </p:spTree>
    <p:extLst>
      <p:ext uri="{BB962C8B-B14F-4D97-AF65-F5344CB8AC3E}">
        <p14:creationId xmlns:p14="http://schemas.microsoft.com/office/powerpoint/2010/main" val="3313452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qua and green fractal background like floral petal">
            <a:extLst>
              <a:ext uri="{FF2B5EF4-FFF2-40B4-BE49-F238E27FC236}">
                <a16:creationId xmlns:a16="http://schemas.microsoft.com/office/drawing/2014/main" id="{5728D127-D56E-67E2-EAEA-3673DE9E0978}"/>
              </a:ext>
            </a:extLst>
          </p:cNvPr>
          <p:cNvPicPr>
            <a:picLocks noChangeAspect="1"/>
          </p:cNvPicPr>
          <p:nvPr/>
        </p:nvPicPr>
        <p:blipFill rotWithShape="1">
          <a:blip r:embed="rId2"/>
          <a:srcRect r="13818" b="9091"/>
          <a:stretch/>
        </p:blipFill>
        <p:spPr>
          <a:xfrm>
            <a:off x="3152274" y="10"/>
            <a:ext cx="9039726" cy="6857990"/>
          </a:xfrm>
          <a:prstGeom prst="rect">
            <a:avLst/>
          </a:prstGeom>
        </p:spPr>
      </p:pic>
      <p:sp>
        <p:nvSpPr>
          <p:cNvPr id="36" name="Rectangle 35">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3755377-A6AB-1848-AEA1-6746AA34CD68}"/>
              </a:ext>
            </a:extLst>
          </p:cNvPr>
          <p:cNvSpPr>
            <a:spLocks noGrp="1"/>
          </p:cNvSpPr>
          <p:nvPr>
            <p:ph type="title"/>
          </p:nvPr>
        </p:nvSpPr>
        <p:spPr>
          <a:xfrm>
            <a:off x="477981" y="3428999"/>
            <a:ext cx="4023360" cy="897497"/>
          </a:xfrm>
        </p:spPr>
        <p:txBody>
          <a:bodyPr vert="horz" lIns="91440" tIns="45720" rIns="91440" bIns="45720" rtlCol="0" anchor="b">
            <a:normAutofit/>
          </a:bodyPr>
          <a:lstStyle/>
          <a:p>
            <a:r>
              <a:rPr lang="en-US" sz="4800" b="1" i="1">
                <a:latin typeface="Times New Roman" panose="02020603050405020304" pitchFamily="18" charset="0"/>
                <a:cs typeface="Times New Roman" panose="02020603050405020304" pitchFamily="18" charset="0"/>
              </a:rPr>
              <a:t>Thank you</a:t>
            </a:r>
            <a:endParaRPr lang="en-US" sz="4800" b="1" i="1" dirty="0">
              <a:latin typeface="Times New Roman" panose="02020603050405020304" pitchFamily="18" charset="0"/>
              <a:cs typeface="Times New Roman" panose="02020603050405020304" pitchFamily="18" charset="0"/>
            </a:endParaRPr>
          </a:p>
        </p:txBody>
      </p:sp>
      <p:sp>
        <p:nvSpPr>
          <p:cNvPr id="38" name="Rectangle 3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0" name="Rectangle 3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43715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64B1CB-81BD-7441-8A5E-112DABE1987F}"/>
              </a:ext>
            </a:extLst>
          </p:cNvPr>
          <p:cNvSpPr>
            <a:spLocks noGrp="1"/>
          </p:cNvSpPr>
          <p:nvPr>
            <p:ph type="title"/>
          </p:nvPr>
        </p:nvSpPr>
        <p:spPr>
          <a:xfrm>
            <a:off x="3609474" y="415606"/>
            <a:ext cx="8157410" cy="654694"/>
          </a:xfrm>
        </p:spPr>
        <p:txBody>
          <a:bodyPr anchor="b">
            <a:normAutofit/>
          </a:bodyPr>
          <a:lstStyle/>
          <a:p>
            <a:r>
              <a:rPr lang="en-US" sz="2800" dirty="0">
                <a:latin typeface="Times New Roman" panose="02020603050405020304" pitchFamily="18" charset="0"/>
                <a:cs typeface="Times New Roman" panose="02020603050405020304" pitchFamily="18" charset="0"/>
              </a:rPr>
              <a:t>Abstract</a:t>
            </a:r>
          </a:p>
        </p:txBody>
      </p:sp>
      <p:pic>
        <p:nvPicPr>
          <p:cNvPr id="11" name="Picture 10" descr="A screenshot of a video game&#10;&#10;Description automatically generated with medium confidence">
            <a:extLst>
              <a:ext uri="{FF2B5EF4-FFF2-40B4-BE49-F238E27FC236}">
                <a16:creationId xmlns:a16="http://schemas.microsoft.com/office/drawing/2014/main" id="{0142F02F-6772-E10E-C13F-2BDD57E3857F}"/>
              </a:ext>
            </a:extLst>
          </p:cNvPr>
          <p:cNvPicPr>
            <a:picLocks noChangeAspect="1"/>
          </p:cNvPicPr>
          <p:nvPr/>
        </p:nvPicPr>
        <p:blipFill rotWithShape="1">
          <a:blip r:embed="rId2"/>
          <a:srcRect l="15850" r="49730"/>
          <a:stretch/>
        </p:blipFill>
        <p:spPr>
          <a:xfrm>
            <a:off x="1" y="10"/>
            <a:ext cx="3272588" cy="6857990"/>
          </a:xfrm>
          <a:prstGeom prst="rect">
            <a:avLst/>
          </a:prstGeom>
          <a:effectLst/>
        </p:spPr>
      </p:pic>
      <p:sp>
        <p:nvSpPr>
          <p:cNvPr id="9" name="Content Placeholder 8">
            <a:extLst>
              <a:ext uri="{FF2B5EF4-FFF2-40B4-BE49-F238E27FC236}">
                <a16:creationId xmlns:a16="http://schemas.microsoft.com/office/drawing/2014/main" id="{A41F338D-F019-F94A-BAEC-6F59CD20367F}"/>
              </a:ext>
            </a:extLst>
          </p:cNvPr>
          <p:cNvSpPr>
            <a:spLocks noGrp="1"/>
          </p:cNvSpPr>
          <p:nvPr>
            <p:ph idx="1"/>
          </p:nvPr>
        </p:nvSpPr>
        <p:spPr>
          <a:xfrm>
            <a:off x="3416968" y="1251284"/>
            <a:ext cx="8349916" cy="5402179"/>
          </a:xfrm>
        </p:spPr>
        <p:txBody>
          <a:bodyPr>
            <a:normAutofit/>
          </a:bodyPr>
          <a:lstStyle/>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Current urbanization trends are leading to heightened demand of smarter technologies to facilitate a variety of applications in intelligent transportation systems. Automated crowdsensing constitutes a strong base for ITS applications by providing novel and rich data streams regarding congestion tracking and real-time navigation. </a:t>
            </a:r>
          </a:p>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In this article, we develop an automated </a:t>
            </a:r>
            <a:r>
              <a:rPr lang="en-US" sz="1400" dirty="0">
                <a:solidFill>
                  <a:srgbClr val="FF0000"/>
                </a:solidFill>
                <a:latin typeface="Times New Roman" panose="02020603050405020304" pitchFamily="18" charset="0"/>
                <a:cs typeface="Times New Roman" panose="02020603050405020304" pitchFamily="18" charset="0"/>
              </a:rPr>
              <a:t>“</a:t>
            </a:r>
            <a:r>
              <a:rPr lang="en-US" sz="1400" dirty="0">
                <a:solidFill>
                  <a:srgbClr val="00B050"/>
                </a:solidFill>
                <a:latin typeface="Times New Roman" panose="02020603050405020304" pitchFamily="18" charset="0"/>
                <a:cs typeface="Times New Roman" panose="02020603050405020304" pitchFamily="18" charset="0"/>
              </a:rPr>
              <a:t>Natural Language Processing (NLP)-based framework</a:t>
            </a:r>
            <a:r>
              <a:rPr lang="en-US" sz="1400" dirty="0">
                <a:solidFill>
                  <a:srgbClr val="FF0000"/>
                </a:solidFill>
                <a:latin typeface="Times New Roman" panose="02020603050405020304" pitchFamily="18" charset="0"/>
                <a:cs typeface="Times New Roman" panose="02020603050405020304" pitchFamily="18" charset="0"/>
              </a:rPr>
              <a:t>”</a:t>
            </a:r>
            <a:r>
              <a:rPr lang="en-US" sz="1400" dirty="0">
                <a:latin typeface="Times New Roman" panose="02020603050405020304" pitchFamily="18" charset="0"/>
                <a:cs typeface="Times New Roman" panose="02020603050405020304" pitchFamily="18" charset="0"/>
              </a:rPr>
              <a:t> to empower and complement traffic reporting solutions by text mining social media, extracting desired information, and generating alerts and warning for drivers.</a:t>
            </a:r>
          </a:p>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 We employ the fine-tuned </a:t>
            </a:r>
            <a:r>
              <a:rPr lang="en-US" sz="1400" dirty="0">
                <a:solidFill>
                  <a:srgbClr val="FF0000"/>
                </a:solidFill>
                <a:latin typeface="Times New Roman" panose="02020603050405020304" pitchFamily="18" charset="0"/>
                <a:cs typeface="Times New Roman" panose="02020603050405020304" pitchFamily="18" charset="0"/>
              </a:rPr>
              <a:t>“</a:t>
            </a:r>
            <a:r>
              <a:rPr lang="en-US" sz="1400" dirty="0">
                <a:solidFill>
                  <a:srgbClr val="00B050"/>
                </a:solidFill>
                <a:latin typeface="Times New Roman" panose="02020603050405020304" pitchFamily="18" charset="0"/>
                <a:cs typeface="Times New Roman" panose="02020603050405020304" pitchFamily="18" charset="0"/>
              </a:rPr>
              <a:t>Bidirectional Encoder Representations from Transformers classification model</a:t>
            </a:r>
            <a:r>
              <a:rPr lang="en-US" sz="1400" dirty="0">
                <a:solidFill>
                  <a:srgbClr val="FF0000"/>
                </a:solidFill>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to filer and classify data. </a:t>
            </a:r>
          </a:p>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Then, we apply the </a:t>
            </a:r>
            <a:r>
              <a:rPr lang="en-US" sz="1400" dirty="0">
                <a:solidFill>
                  <a:srgbClr val="FF0000"/>
                </a:solidFill>
                <a:latin typeface="Times New Roman" panose="02020603050405020304" pitchFamily="18" charset="0"/>
                <a:cs typeface="Times New Roman" panose="02020603050405020304" pitchFamily="18" charset="0"/>
              </a:rPr>
              <a:t>“</a:t>
            </a:r>
            <a:r>
              <a:rPr lang="en-US" sz="1400" dirty="0">
                <a:solidFill>
                  <a:srgbClr val="00B050"/>
                </a:solidFill>
                <a:latin typeface="Times New Roman" panose="02020603050405020304" pitchFamily="18" charset="0"/>
                <a:cs typeface="Times New Roman" panose="02020603050405020304" pitchFamily="18" charset="0"/>
              </a:rPr>
              <a:t>Question-Answering model</a:t>
            </a:r>
            <a:r>
              <a:rPr lang="en-US" sz="1400" dirty="0">
                <a:solidFill>
                  <a:srgbClr val="FF0000"/>
                </a:solidFill>
                <a:latin typeface="Times New Roman" panose="02020603050405020304" pitchFamily="18" charset="0"/>
                <a:cs typeface="Times New Roman" panose="02020603050405020304" pitchFamily="18" charset="0"/>
              </a:rPr>
              <a:t>”</a:t>
            </a:r>
            <a:r>
              <a:rPr lang="en-US" sz="1400" dirty="0">
                <a:solidFill>
                  <a:srgbClr val="C00000"/>
                </a:solidFill>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to extract necessary information characterizing the reported incident such as its location, occurrence time, and nature of the incidents. </a:t>
            </a:r>
          </a:p>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Afterwards, we converted the collected information into alerts to be integrated into personal navigation assistants. Finally, we compare the recently posted incident reports from both official authorities and social media in order to provide more complete incident pictures and suggest some open research directions. </a:t>
            </a:r>
          </a:p>
          <a:p>
            <a:endParaRPr lang="en-US" sz="1300" dirty="0"/>
          </a:p>
          <a:p>
            <a:endParaRPr lang="en-US" sz="1300" dirty="0"/>
          </a:p>
        </p:txBody>
      </p:sp>
    </p:spTree>
    <p:extLst>
      <p:ext uri="{BB962C8B-B14F-4D97-AF65-F5344CB8AC3E}">
        <p14:creationId xmlns:p14="http://schemas.microsoft.com/office/powerpoint/2010/main" val="3308384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2E89-342C-C149-8380-AEC90EC25E1E}"/>
              </a:ext>
            </a:extLst>
          </p:cNvPr>
          <p:cNvSpPr>
            <a:spLocks noGrp="1"/>
          </p:cNvSpPr>
          <p:nvPr>
            <p:ph type="title"/>
          </p:nvPr>
        </p:nvSpPr>
        <p:spPr>
          <a:xfrm>
            <a:off x="0" y="365126"/>
            <a:ext cx="12192000" cy="485774"/>
          </a:xfrm>
          <a:solidFill>
            <a:schemeClr val="tx1"/>
          </a:solidFill>
        </p:spPr>
        <p:txBody>
          <a:bodyPr>
            <a:normAutofit/>
          </a:bodyPr>
          <a:lstStyle/>
          <a:p>
            <a:pPr algn="ctr"/>
            <a:r>
              <a:rPr lang="en-US" sz="2000" b="1" i="1" dirty="0">
                <a:solidFill>
                  <a:schemeClr val="bg1"/>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ADE8D4B5-202C-B34E-93EC-F4579E58D1DE}"/>
              </a:ext>
            </a:extLst>
          </p:cNvPr>
          <p:cNvSpPr>
            <a:spLocks noGrp="1"/>
          </p:cNvSpPr>
          <p:nvPr>
            <p:ph idx="1"/>
          </p:nvPr>
        </p:nvSpPr>
        <p:spPr>
          <a:xfrm>
            <a:off x="838200" y="1070812"/>
            <a:ext cx="10515600" cy="5422061"/>
          </a:xfrm>
        </p:spPr>
        <p:txBody>
          <a:bodyPr>
            <a:normAutofit fontScale="92500"/>
          </a:bodyPr>
          <a:lstStyle/>
          <a:p>
            <a:pPr marL="0" indent="0" algn="just">
              <a:lnSpc>
                <a:spcPct val="160000"/>
              </a:lnSpc>
              <a:buNone/>
            </a:pPr>
            <a:r>
              <a:rPr lang="en-US" sz="1400" dirty="0">
                <a:latin typeface="Times New Roman" panose="02020603050405020304" pitchFamily="18" charset="0"/>
                <a:cs typeface="Times New Roman" panose="02020603050405020304" pitchFamily="18" charset="0"/>
              </a:rPr>
              <a:t>AS THE world’s urban population rapidly grows, cities all over the world are experiencing severe traffic congestion. To address the root problem of urban traffic congestion, many technical solutions have been proposed to provide real time traffic information to drivers. This information can lead them to reroute their trip to avoid congested traffic links in advance. </a:t>
            </a:r>
          </a:p>
          <a:p>
            <a:pPr marL="0" indent="0" algn="just">
              <a:lnSpc>
                <a:spcPct val="160000"/>
              </a:lnSpc>
              <a:buNone/>
            </a:pPr>
            <a:r>
              <a:rPr lang="en-US" sz="1400" dirty="0">
                <a:latin typeface="Times New Roman" panose="02020603050405020304" pitchFamily="18" charset="0"/>
                <a:cs typeface="Times New Roman" panose="02020603050405020304" pitchFamily="18" charset="0"/>
              </a:rPr>
              <a:t>Novel technologies have been implemented by municipal governments across the United States to provide the basis for such information-based systems.</a:t>
            </a:r>
          </a:p>
          <a:p>
            <a:pPr algn="just">
              <a:lnSpc>
                <a:spcPct val="160000"/>
              </a:lnSpc>
              <a:buFont typeface="Wingdings" pitchFamily="2" charset="2"/>
              <a:buChar char="v"/>
            </a:pPr>
            <a:r>
              <a:rPr lang="en-US" sz="1400" dirty="0">
                <a:latin typeface="Times New Roman" panose="02020603050405020304" pitchFamily="18" charset="0"/>
                <a:cs typeface="Times New Roman" panose="02020603050405020304" pitchFamily="18" charset="0"/>
              </a:rPr>
              <a:t>In Columbus, OH, USA, the city utilizes </a:t>
            </a:r>
            <a:r>
              <a:rPr lang="en-US" sz="1400" dirty="0">
                <a:solidFill>
                  <a:srgbClr val="00B050"/>
                </a:solidFill>
                <a:latin typeface="Times New Roman" panose="02020603050405020304" pitchFamily="18" charset="0"/>
                <a:cs typeface="Times New Roman" panose="02020603050405020304" pitchFamily="18" charset="0"/>
              </a:rPr>
              <a:t>vehicle-to-infrastructure (V2I) communications systems </a:t>
            </a:r>
            <a:r>
              <a:rPr lang="en-US" sz="1400" dirty="0">
                <a:latin typeface="Times New Roman" panose="02020603050405020304" pitchFamily="18" charset="0"/>
                <a:cs typeface="Times New Roman" panose="02020603050405020304" pitchFamily="18" charset="0"/>
              </a:rPr>
              <a:t>to collect traffic flow data, which is utilized to time the traffic signal cycles.</a:t>
            </a:r>
          </a:p>
          <a:p>
            <a:pPr algn="just">
              <a:lnSpc>
                <a:spcPct val="160000"/>
              </a:lnSpc>
              <a:buFont typeface="Wingdings" pitchFamily="2" charset="2"/>
              <a:buChar char="v"/>
            </a:pPr>
            <a:r>
              <a:rPr lang="en-US" sz="1400" dirty="0">
                <a:latin typeface="Times New Roman" panose="02020603050405020304" pitchFamily="18" charset="0"/>
                <a:cs typeface="Times New Roman" panose="02020603050405020304" pitchFamily="18" charset="0"/>
              </a:rPr>
              <a:t>In Atlanta, GA, USA, a 2.3-mile smart corridor was opened in 2017. This </a:t>
            </a:r>
            <a:r>
              <a:rPr lang="en-US" sz="1400" dirty="0">
                <a:solidFill>
                  <a:srgbClr val="00B050"/>
                </a:solidFill>
                <a:latin typeface="Times New Roman" panose="02020603050405020304" pitchFamily="18" charset="0"/>
                <a:cs typeface="Times New Roman" panose="02020603050405020304" pitchFamily="18" charset="0"/>
              </a:rPr>
              <a:t>smart corridor incorporates Internet of Things (IoT) </a:t>
            </a:r>
            <a:r>
              <a:rPr lang="en-US" sz="1400" dirty="0">
                <a:latin typeface="Times New Roman" panose="02020603050405020304" pitchFamily="18" charset="0"/>
                <a:cs typeface="Times New Roman" panose="02020603050405020304" pitchFamily="18" charset="0"/>
              </a:rPr>
              <a:t>technologies such as sensors, cameras, and wireless communications technology to collect traffic data.</a:t>
            </a:r>
          </a:p>
          <a:p>
            <a:pPr algn="just">
              <a:lnSpc>
                <a:spcPct val="160000"/>
              </a:lnSpc>
              <a:buFont typeface="Wingdings" pitchFamily="2" charset="2"/>
              <a:buChar char="v"/>
            </a:pPr>
            <a:r>
              <a:rPr lang="en-US" sz="1400" dirty="0">
                <a:latin typeface="Times New Roman" panose="02020603050405020304" pitchFamily="18" charset="0"/>
                <a:cs typeface="Times New Roman" panose="02020603050405020304" pitchFamily="18" charset="0"/>
              </a:rPr>
              <a:t>In San Francisco, CA, USA, local authorities </a:t>
            </a:r>
            <a:r>
              <a:rPr lang="en-US" sz="1400" dirty="0">
                <a:solidFill>
                  <a:srgbClr val="00B050"/>
                </a:solidFill>
                <a:latin typeface="Times New Roman" panose="02020603050405020304" pitchFamily="18" charset="0"/>
                <a:cs typeface="Times New Roman" panose="02020603050405020304" pitchFamily="18" charset="0"/>
              </a:rPr>
              <a:t>installed</a:t>
            </a:r>
            <a:r>
              <a:rPr lang="en-US" sz="1400" dirty="0">
                <a:latin typeface="Times New Roman" panose="02020603050405020304" pitchFamily="18" charset="0"/>
                <a:cs typeface="Times New Roman" panose="02020603050405020304" pitchFamily="18" charset="0"/>
              </a:rPr>
              <a:t> </a:t>
            </a:r>
            <a:r>
              <a:rPr lang="en-US" sz="1400" dirty="0">
                <a:solidFill>
                  <a:srgbClr val="00B050"/>
                </a:solidFill>
                <a:latin typeface="Times New Roman" panose="02020603050405020304" pitchFamily="18" charset="0"/>
                <a:cs typeface="Times New Roman" panose="02020603050405020304" pitchFamily="18" charset="0"/>
              </a:rPr>
              <a:t>sensors alongside the roads </a:t>
            </a:r>
            <a:r>
              <a:rPr lang="en-US" sz="1400" dirty="0">
                <a:latin typeface="Times New Roman" panose="02020603050405020304" pitchFamily="18" charset="0"/>
                <a:cs typeface="Times New Roman" panose="02020603050405020304" pitchFamily="18" charset="0"/>
              </a:rPr>
              <a:t>to identify open street parking, which reduces the amount of time and energy wasted by drivers hunting parking spots.</a:t>
            </a:r>
          </a:p>
          <a:p>
            <a:pPr marL="0" indent="0" algn="just">
              <a:lnSpc>
                <a:spcPct val="160000"/>
              </a:lnSpc>
              <a:buNone/>
            </a:pPr>
            <a:r>
              <a:rPr lang="en-US" sz="1400" dirty="0">
                <a:latin typeface="Times New Roman" panose="02020603050405020304" pitchFamily="18" charset="0"/>
                <a:cs typeface="Times New Roman" panose="02020603050405020304" pitchFamily="18" charset="0"/>
              </a:rPr>
              <a:t>Researchers have developed systems independently of municipal governments as well. </a:t>
            </a:r>
          </a:p>
          <a:p>
            <a:pPr algn="just">
              <a:lnSpc>
                <a:spcPct val="160000"/>
              </a:lnSpc>
              <a:buFont typeface="Wingdings" pitchFamily="2" charset="2"/>
              <a:buChar char="v"/>
            </a:pPr>
            <a:r>
              <a:rPr lang="en-US" sz="1400" dirty="0">
                <a:latin typeface="Times New Roman" panose="02020603050405020304" pitchFamily="18" charset="0"/>
                <a:cs typeface="Times New Roman" panose="02020603050405020304" pitchFamily="18" charset="0"/>
              </a:rPr>
              <a:t>The authors R. Hussain, F. Abbas introduced a </a:t>
            </a:r>
            <a:r>
              <a:rPr lang="en-US" sz="1400" dirty="0">
                <a:solidFill>
                  <a:srgbClr val="00B050"/>
                </a:solidFill>
                <a:latin typeface="Times New Roman" panose="02020603050405020304" pitchFamily="18" charset="0"/>
                <a:cs typeface="Times New Roman" panose="02020603050405020304" pitchFamily="18" charset="0"/>
              </a:rPr>
              <a:t>framework</a:t>
            </a:r>
            <a:r>
              <a:rPr lang="en-US" sz="1400" dirty="0">
                <a:latin typeface="Times New Roman" panose="02020603050405020304" pitchFamily="18" charset="0"/>
                <a:cs typeface="Times New Roman" panose="02020603050405020304" pitchFamily="18" charset="0"/>
              </a:rPr>
              <a:t> to collect accident evidence from vehicular sensors.</a:t>
            </a:r>
          </a:p>
          <a:p>
            <a:pPr algn="just">
              <a:lnSpc>
                <a:spcPct val="160000"/>
              </a:lnSpc>
              <a:buFont typeface="Wingdings" pitchFamily="2" charset="2"/>
              <a:buChar char="v"/>
            </a:pPr>
            <a:r>
              <a:rPr lang="en-US" sz="1400" dirty="0">
                <a:latin typeface="Times New Roman" panose="02020603050405020304" pitchFamily="18" charset="0"/>
                <a:cs typeface="Times New Roman" panose="02020603050405020304" pitchFamily="18" charset="0"/>
              </a:rPr>
              <a:t>The authors H. Yan and D. Yu developed a </a:t>
            </a:r>
            <a:r>
              <a:rPr lang="en-US" sz="1400" dirty="0">
                <a:solidFill>
                  <a:srgbClr val="00B050"/>
                </a:solidFill>
                <a:latin typeface="Times New Roman" panose="02020603050405020304" pitchFamily="18" charset="0"/>
                <a:cs typeface="Times New Roman" panose="02020603050405020304" pitchFamily="18" charset="0"/>
              </a:rPr>
              <a:t>support vector machine (SVM) model</a:t>
            </a:r>
            <a:r>
              <a:rPr lang="en-US" sz="1400" dirty="0">
                <a:latin typeface="Times New Roman" panose="02020603050405020304" pitchFamily="18" charset="0"/>
                <a:cs typeface="Times New Roman" panose="02020603050405020304" pitchFamily="18" charset="0"/>
              </a:rPr>
              <a:t> that classifies short-term traffic conditions.</a:t>
            </a:r>
          </a:p>
        </p:txBody>
      </p:sp>
    </p:spTree>
    <p:extLst>
      <p:ext uri="{BB962C8B-B14F-4D97-AF65-F5344CB8AC3E}">
        <p14:creationId xmlns:p14="http://schemas.microsoft.com/office/powerpoint/2010/main" val="1627631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4D8C0-7F26-2046-BEA0-3C33BFF2C081}"/>
              </a:ext>
            </a:extLst>
          </p:cNvPr>
          <p:cNvSpPr>
            <a:spLocks noGrp="1"/>
          </p:cNvSpPr>
          <p:nvPr>
            <p:ph type="title"/>
          </p:nvPr>
        </p:nvSpPr>
        <p:spPr>
          <a:xfrm>
            <a:off x="0" y="397042"/>
            <a:ext cx="12192000" cy="885658"/>
          </a:xfrm>
          <a:solidFill>
            <a:schemeClr val="tx1"/>
          </a:solidFill>
        </p:spPr>
        <p:txBody>
          <a:bodyPr>
            <a:normAutofit fontScale="90000"/>
          </a:bodyPr>
          <a:lstStyle/>
          <a:p>
            <a:pPr algn="ctr">
              <a:lnSpc>
                <a:spcPct val="150000"/>
              </a:lnSpc>
            </a:pPr>
            <a:r>
              <a:rPr lang="en-US" sz="2000" b="1" i="1" dirty="0">
                <a:solidFill>
                  <a:schemeClr val="bg1"/>
                </a:solidFill>
                <a:latin typeface="Times New Roman" panose="02020603050405020304" pitchFamily="18" charset="0"/>
                <a:cs typeface="Times New Roman" panose="02020603050405020304" pitchFamily="18" charset="0"/>
              </a:rPr>
              <a:t>A high-level </a:t>
            </a:r>
            <a:r>
              <a:rPr lang="en-US" sz="2000" b="1" i="1" dirty="0">
                <a:solidFill>
                  <a:srgbClr val="00B050"/>
                </a:solidFill>
                <a:latin typeface="Times New Roman" panose="02020603050405020304" pitchFamily="18" charset="0"/>
                <a:cs typeface="Times New Roman" panose="02020603050405020304" pitchFamily="18" charset="0"/>
              </a:rPr>
              <a:t>system architecture </a:t>
            </a:r>
            <a:r>
              <a:rPr lang="en-US" sz="2000" b="1" i="1" dirty="0">
                <a:solidFill>
                  <a:schemeClr val="bg1"/>
                </a:solidFill>
                <a:latin typeface="Times New Roman" panose="02020603050405020304" pitchFamily="18" charset="0"/>
                <a:cs typeface="Times New Roman" panose="02020603050405020304" pitchFamily="18" charset="0"/>
              </a:rPr>
              <a:t>illustrating the different crowdsourcing data sources and the main components of the </a:t>
            </a:r>
            <a:r>
              <a:rPr lang="en-US" sz="2000" b="1" i="1" dirty="0">
                <a:solidFill>
                  <a:srgbClr val="00B050"/>
                </a:solidFill>
                <a:latin typeface="Times New Roman" panose="02020603050405020304" pitchFamily="18" charset="0"/>
                <a:cs typeface="Times New Roman" panose="02020603050405020304" pitchFamily="18" charset="0"/>
              </a:rPr>
              <a:t>traffic reporting system.</a:t>
            </a:r>
            <a:endParaRPr lang="en-US" sz="2000" b="1" i="1" dirty="0">
              <a:solidFill>
                <a:srgbClr val="00B050"/>
              </a:solidFill>
            </a:endParaRPr>
          </a:p>
        </p:txBody>
      </p:sp>
      <p:sp>
        <p:nvSpPr>
          <p:cNvPr id="3" name="Content Placeholder 2">
            <a:extLst>
              <a:ext uri="{FF2B5EF4-FFF2-40B4-BE49-F238E27FC236}">
                <a16:creationId xmlns:a16="http://schemas.microsoft.com/office/drawing/2014/main" id="{70EC2478-21E6-A54B-894D-E66451842A36}"/>
              </a:ext>
            </a:extLst>
          </p:cNvPr>
          <p:cNvSpPr>
            <a:spLocks noGrp="1"/>
          </p:cNvSpPr>
          <p:nvPr>
            <p:ph idx="1"/>
          </p:nvPr>
        </p:nvSpPr>
        <p:spPr>
          <a:xfrm>
            <a:off x="6509084" y="1624263"/>
            <a:ext cx="5125453" cy="4920916"/>
          </a:xfrm>
        </p:spPr>
        <p:txBody>
          <a:bodyPr>
            <a:normAutofit fontScale="55000" lnSpcReduction="20000"/>
          </a:bodyPr>
          <a:lstStyle/>
          <a:p>
            <a:pPr algn="just">
              <a:lnSpc>
                <a:spcPct val="170000"/>
              </a:lnSpc>
              <a:buFont typeface="Wingdings" pitchFamily="2" charset="2"/>
              <a:buChar char="v"/>
            </a:pPr>
            <a:r>
              <a:rPr lang="en-US" sz="2500">
                <a:latin typeface="Times New Roman" panose="02020603050405020304" pitchFamily="18" charset="0"/>
                <a:cs typeface="Times New Roman" panose="02020603050405020304" pitchFamily="18" charset="0"/>
              </a:rPr>
              <a:t>we illustrate a collaborative crowdsourcing framework with multiple input streams. In the framework, the area of interest is managed by a central data warehouse server with multiple functionalities, including acceptance, processing, and preparation of data from multiple sources in order to monitor urban traffic conditions in real-time. </a:t>
            </a:r>
          </a:p>
          <a:p>
            <a:pPr algn="just">
              <a:lnSpc>
                <a:spcPct val="170000"/>
              </a:lnSpc>
              <a:buFont typeface="Wingdings" pitchFamily="2" charset="2"/>
              <a:buChar char="v"/>
            </a:pPr>
            <a:r>
              <a:rPr lang="en-US" sz="2500">
                <a:latin typeface="Times New Roman" panose="02020603050405020304" pitchFamily="18" charset="0"/>
                <a:cs typeface="Times New Roman" panose="02020603050405020304" pitchFamily="18" charset="0"/>
              </a:rPr>
              <a:t>The framework also uses inputs from specialized agencies and from regular people who are not necessarily driving such as cyclists, pedestrians, or passengers in vehicles, ride-sharing taxis, or buses, etc. </a:t>
            </a:r>
          </a:p>
          <a:p>
            <a:pPr algn="just">
              <a:lnSpc>
                <a:spcPct val="170000"/>
              </a:lnSpc>
              <a:buFont typeface="Wingdings" pitchFamily="2" charset="2"/>
              <a:buChar char="v"/>
            </a:pPr>
            <a:r>
              <a:rPr lang="en-US" sz="2500">
                <a:latin typeface="Times New Roman" panose="02020603050405020304" pitchFamily="18" charset="0"/>
                <a:cs typeface="Times New Roman" panose="02020603050405020304" pitchFamily="18" charset="0"/>
              </a:rPr>
              <a:t>The framework automatically browses social media platforms, distinguishes traffic-related messages, extracts/understands the incidents information, and converts them into alerts in the navigation apps. </a:t>
            </a:r>
          </a:p>
          <a:p>
            <a:pPr algn="just">
              <a:lnSpc>
                <a:spcPct val="150000"/>
              </a:lnSpc>
              <a:buFont typeface="Wingdings" pitchFamily="2" charset="2"/>
              <a:buChar char="v"/>
            </a:pPr>
            <a:endParaRPr lang="en-US" sz="1400">
              <a:latin typeface="Times New Roman" panose="02020603050405020304" pitchFamily="18" charset="0"/>
              <a:cs typeface="Times New Roman" panose="02020603050405020304" pitchFamily="18" charset="0"/>
            </a:endParaRPr>
          </a:p>
          <a:p>
            <a:pPr marL="0" indent="0">
              <a:buNone/>
            </a:pPr>
            <a:endParaRPr lang="en-US" dirty="0"/>
          </a:p>
        </p:txBody>
      </p:sp>
      <p:pic>
        <p:nvPicPr>
          <p:cNvPr id="4" name="Picture 3">
            <a:extLst>
              <a:ext uri="{FF2B5EF4-FFF2-40B4-BE49-F238E27FC236}">
                <a16:creationId xmlns:a16="http://schemas.microsoft.com/office/drawing/2014/main" id="{61D3B851-7414-0349-9204-99E2D2C93EEF}"/>
              </a:ext>
            </a:extLst>
          </p:cNvPr>
          <p:cNvPicPr>
            <a:picLocks noChangeAspect="1"/>
          </p:cNvPicPr>
          <p:nvPr/>
        </p:nvPicPr>
        <p:blipFill>
          <a:blip r:embed="rId2"/>
          <a:stretch>
            <a:fillRect/>
          </a:stretch>
        </p:blipFill>
        <p:spPr>
          <a:xfrm>
            <a:off x="372103" y="1781969"/>
            <a:ext cx="5723897" cy="4170881"/>
          </a:xfrm>
          <a:prstGeom prst="rect">
            <a:avLst/>
          </a:prstGeom>
        </p:spPr>
      </p:pic>
    </p:spTree>
    <p:extLst>
      <p:ext uri="{BB962C8B-B14F-4D97-AF65-F5344CB8AC3E}">
        <p14:creationId xmlns:p14="http://schemas.microsoft.com/office/powerpoint/2010/main" val="35687705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454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420369-028C-BB45-80EA-2815C2069470}"/>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lnSpc>
                <a:spcPct val="150000"/>
              </a:lnSpc>
            </a:pPr>
            <a:r>
              <a:rPr lang="en-US" sz="1400" dirty="0">
                <a:solidFill>
                  <a:schemeClr val="bg1"/>
                </a:solidFill>
                <a:latin typeface="Times New Roman" panose="02020603050405020304" pitchFamily="18" charset="0"/>
                <a:cs typeface="Times New Roman" panose="02020603050405020304" pitchFamily="18" charset="0"/>
              </a:rPr>
              <a:t>The proposed </a:t>
            </a:r>
            <a:r>
              <a:rPr lang="en-US" sz="1400" dirty="0">
                <a:solidFill>
                  <a:srgbClr val="00B050"/>
                </a:solidFill>
                <a:latin typeface="Times New Roman" panose="02020603050405020304" pitchFamily="18" charset="0"/>
                <a:cs typeface="Times New Roman" panose="02020603050405020304" pitchFamily="18" charset="0"/>
              </a:rPr>
              <a:t>NLP-based traffic reporting system </a:t>
            </a:r>
            <a:r>
              <a:rPr lang="en-US" sz="1400" dirty="0">
                <a:solidFill>
                  <a:schemeClr val="bg1"/>
                </a:solidFill>
                <a:latin typeface="Times New Roman" panose="02020603050405020304" pitchFamily="18" charset="0"/>
                <a:cs typeface="Times New Roman" panose="02020603050405020304" pitchFamily="18" charset="0"/>
              </a:rPr>
              <a:t>using social media input.</a:t>
            </a:r>
          </a:p>
        </p:txBody>
      </p:sp>
      <p:pic>
        <p:nvPicPr>
          <p:cNvPr id="5" name="Picture 4">
            <a:extLst>
              <a:ext uri="{FF2B5EF4-FFF2-40B4-BE49-F238E27FC236}">
                <a16:creationId xmlns:a16="http://schemas.microsoft.com/office/drawing/2014/main" id="{E382DF84-9428-E145-B48C-1EA66681F680}"/>
              </a:ext>
            </a:extLst>
          </p:cNvPr>
          <p:cNvPicPr>
            <a:picLocks noChangeAspect="1"/>
          </p:cNvPicPr>
          <p:nvPr/>
        </p:nvPicPr>
        <p:blipFill>
          <a:blip r:embed="rId2"/>
          <a:stretch>
            <a:fillRect/>
          </a:stretch>
        </p:blipFill>
        <p:spPr>
          <a:xfrm>
            <a:off x="4032514" y="857461"/>
            <a:ext cx="7518400" cy="3714539"/>
          </a:xfrm>
          <a:prstGeom prst="rect">
            <a:avLst/>
          </a:prstGeom>
        </p:spPr>
      </p:pic>
      <p:sp>
        <p:nvSpPr>
          <p:cNvPr id="6" name="TextBox 5">
            <a:extLst>
              <a:ext uri="{FF2B5EF4-FFF2-40B4-BE49-F238E27FC236}">
                <a16:creationId xmlns:a16="http://schemas.microsoft.com/office/drawing/2014/main" id="{C5863A1E-0E12-2E47-9497-E81B114B16FE}"/>
              </a:ext>
            </a:extLst>
          </p:cNvPr>
          <p:cNvSpPr txBox="1"/>
          <p:nvPr/>
        </p:nvSpPr>
        <p:spPr>
          <a:xfrm>
            <a:off x="2245028" y="5041867"/>
            <a:ext cx="9715500" cy="1346266"/>
          </a:xfrm>
          <a:prstGeom prst="rect">
            <a:avLst/>
          </a:prstGeom>
          <a:noFill/>
        </p:spPr>
        <p:txBody>
          <a:bodyPr wrap="square" rtlCol="0">
            <a:spAutoFit/>
          </a:bodyPr>
          <a:lstStyle/>
          <a:p>
            <a:pPr marL="285750" indent="-285750"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Previous studies did not develop a systematic method that could automatically extract necessary information from related social posts and build a data pipeline that can be used to update mapping applications in real-time. </a:t>
            </a:r>
          </a:p>
          <a:p>
            <a:pPr marL="285750" indent="-285750"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In this article, we developed this pipeline and implemented the necessary mechanisms to deliver automated and reliable traffic alerts extracted from social media. </a:t>
            </a:r>
          </a:p>
        </p:txBody>
      </p:sp>
    </p:spTree>
    <p:extLst>
      <p:ext uri="{BB962C8B-B14F-4D97-AF65-F5344CB8AC3E}">
        <p14:creationId xmlns:p14="http://schemas.microsoft.com/office/powerpoint/2010/main" val="1602732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5207991-6D13-7842-AA0F-58BCBB4AB0FA}"/>
              </a:ext>
            </a:extLst>
          </p:cNvPr>
          <p:cNvSpPr>
            <a:spLocks noGrp="1"/>
          </p:cNvSpPr>
          <p:nvPr>
            <p:ph type="title"/>
          </p:nvPr>
        </p:nvSpPr>
        <p:spPr>
          <a:xfrm>
            <a:off x="0" y="365125"/>
            <a:ext cx="12191999" cy="617040"/>
          </a:xfrm>
          <a:solidFill>
            <a:schemeClr val="tx1"/>
          </a:solidFill>
        </p:spPr>
        <p:txBody>
          <a:bodyPr>
            <a:normAutofit/>
          </a:bodyPr>
          <a:lstStyle/>
          <a:p>
            <a:pPr algn="ctr"/>
            <a:r>
              <a:rPr lang="en-US" sz="1800" dirty="0">
                <a:solidFill>
                  <a:schemeClr val="bg1"/>
                </a:solidFill>
                <a:latin typeface="Times New Roman" panose="02020603050405020304" pitchFamily="18" charset="0"/>
                <a:cs typeface="Times New Roman" panose="02020603050405020304" pitchFamily="18" charset="0"/>
              </a:rPr>
              <a:t>BERT </a:t>
            </a:r>
            <a:r>
              <a:rPr lang="en-US" sz="1800" dirty="0">
                <a:solidFill>
                  <a:srgbClr val="00B050"/>
                </a:solidFill>
                <a:latin typeface="Times New Roman" panose="02020603050405020304" pitchFamily="18" charset="0"/>
                <a:cs typeface="Times New Roman" panose="02020603050405020304" pitchFamily="18" charset="0"/>
              </a:rPr>
              <a:t>Binary </a:t>
            </a:r>
            <a:r>
              <a:rPr lang="en-US" sz="1800" dirty="0">
                <a:solidFill>
                  <a:schemeClr val="bg1"/>
                </a:solidFill>
                <a:latin typeface="Times New Roman" panose="02020603050405020304" pitchFamily="18" charset="0"/>
                <a:cs typeface="Times New Roman" panose="02020603050405020304" pitchFamily="18" charset="0"/>
              </a:rPr>
              <a:t>Classification</a:t>
            </a:r>
          </a:p>
        </p:txBody>
      </p:sp>
      <p:sp>
        <p:nvSpPr>
          <p:cNvPr id="6" name="Content Placeholder 5">
            <a:extLst>
              <a:ext uri="{FF2B5EF4-FFF2-40B4-BE49-F238E27FC236}">
                <a16:creationId xmlns:a16="http://schemas.microsoft.com/office/drawing/2014/main" id="{6994F2CB-8AE8-1840-BE49-14789033ED53}"/>
              </a:ext>
            </a:extLst>
          </p:cNvPr>
          <p:cNvSpPr>
            <a:spLocks noGrp="1"/>
          </p:cNvSpPr>
          <p:nvPr>
            <p:ph sz="half" idx="1"/>
          </p:nvPr>
        </p:nvSpPr>
        <p:spPr>
          <a:xfrm>
            <a:off x="6451601" y="4182046"/>
            <a:ext cx="5905499" cy="417959"/>
          </a:xfrm>
        </p:spPr>
        <p:txBody>
          <a:bodyPr>
            <a:normAutofit/>
          </a:bodyPr>
          <a:lstStyle/>
          <a:p>
            <a:pPr algn="just">
              <a:lnSpc>
                <a:spcPct val="150000"/>
              </a:lnSpc>
              <a:buFont typeface="Wingdings" pitchFamily="2" charset="2"/>
              <a:buChar char="v"/>
            </a:pPr>
            <a:r>
              <a:rPr lang="en-US" sz="1400" b="1" i="1" dirty="0">
                <a:solidFill>
                  <a:srgbClr val="00B050"/>
                </a:solidFill>
                <a:latin typeface="Times New Roman" panose="02020603050405020304" pitchFamily="18" charset="0"/>
                <a:cs typeface="Times New Roman" panose="02020603050405020304" pitchFamily="18" charset="0"/>
              </a:rPr>
              <a:t>Training phase of the binary classification model:  loss vs. training steps.</a:t>
            </a:r>
          </a:p>
        </p:txBody>
      </p:sp>
      <p:sp>
        <p:nvSpPr>
          <p:cNvPr id="7" name="Content Placeholder 6">
            <a:extLst>
              <a:ext uri="{FF2B5EF4-FFF2-40B4-BE49-F238E27FC236}">
                <a16:creationId xmlns:a16="http://schemas.microsoft.com/office/drawing/2014/main" id="{976C8E62-2947-2646-8351-9B7E1049AF32}"/>
              </a:ext>
            </a:extLst>
          </p:cNvPr>
          <p:cNvSpPr>
            <a:spLocks noGrp="1"/>
          </p:cNvSpPr>
          <p:nvPr>
            <p:ph sz="half" idx="2"/>
          </p:nvPr>
        </p:nvSpPr>
        <p:spPr>
          <a:xfrm>
            <a:off x="570147" y="4924578"/>
            <a:ext cx="4876800" cy="317499"/>
          </a:xfrm>
        </p:spPr>
        <p:txBody>
          <a:bodyPr>
            <a:normAutofit/>
          </a:bodyPr>
          <a:lstStyle/>
          <a:p>
            <a:pPr>
              <a:buFont typeface="Wingdings" pitchFamily="2" charset="2"/>
              <a:buChar char="v"/>
            </a:pPr>
            <a:r>
              <a:rPr lang="en-US" sz="1400" b="1" i="1" dirty="0">
                <a:solidFill>
                  <a:srgbClr val="00B050"/>
                </a:solidFill>
                <a:latin typeface="Times New Roman" panose="02020603050405020304" pitchFamily="18" charset="0"/>
                <a:cs typeface="Times New Roman" panose="02020603050405020304" pitchFamily="18" charset="0"/>
              </a:rPr>
              <a:t>Testing phase of binary classification results.</a:t>
            </a:r>
          </a:p>
        </p:txBody>
      </p:sp>
      <p:sp>
        <p:nvSpPr>
          <p:cNvPr id="13" name="TextBox 12">
            <a:extLst>
              <a:ext uri="{FF2B5EF4-FFF2-40B4-BE49-F238E27FC236}">
                <a16:creationId xmlns:a16="http://schemas.microsoft.com/office/drawing/2014/main" id="{E6CE0354-A5C4-6A49-88D3-AAEF99289E7A}"/>
              </a:ext>
            </a:extLst>
          </p:cNvPr>
          <p:cNvSpPr txBox="1"/>
          <p:nvPr/>
        </p:nvSpPr>
        <p:spPr>
          <a:xfrm>
            <a:off x="6451601" y="1093841"/>
            <a:ext cx="3587842" cy="307777"/>
          </a:xfrm>
          <a:prstGeom prst="rect">
            <a:avLst/>
          </a:prstGeom>
          <a:noFill/>
        </p:spPr>
        <p:txBody>
          <a:bodyPr wrap="none" rtlCol="0">
            <a:spAutoFit/>
          </a:bodyPr>
          <a:lstStyle/>
          <a:p>
            <a:pPr marL="285750" indent="-285750">
              <a:buFont typeface="Wingdings" pitchFamily="2" charset="2"/>
              <a:buChar char="v"/>
            </a:pPr>
            <a:r>
              <a:rPr lang="en-US" sz="1400" b="1" i="1" dirty="0">
                <a:solidFill>
                  <a:srgbClr val="00B050"/>
                </a:solidFill>
                <a:latin typeface="Times New Roman" panose="02020603050405020304" pitchFamily="18" charset="0"/>
                <a:cs typeface="Times New Roman" panose="02020603050405020304" pitchFamily="18" charset="0"/>
              </a:rPr>
              <a:t>Examples of labeled tweets in the data set.</a:t>
            </a:r>
          </a:p>
        </p:txBody>
      </p:sp>
      <p:sp>
        <p:nvSpPr>
          <p:cNvPr id="15" name="TextBox 14">
            <a:extLst>
              <a:ext uri="{FF2B5EF4-FFF2-40B4-BE49-F238E27FC236}">
                <a16:creationId xmlns:a16="http://schemas.microsoft.com/office/drawing/2014/main" id="{8F4A107E-6248-AA4E-B45D-EFEA47FBA7C5}"/>
              </a:ext>
            </a:extLst>
          </p:cNvPr>
          <p:cNvSpPr txBox="1"/>
          <p:nvPr/>
        </p:nvSpPr>
        <p:spPr>
          <a:xfrm>
            <a:off x="647403" y="1145155"/>
            <a:ext cx="4501553" cy="307777"/>
          </a:xfrm>
          <a:prstGeom prst="rect">
            <a:avLst/>
          </a:prstGeom>
          <a:noFill/>
        </p:spPr>
        <p:txBody>
          <a:bodyPr wrap="none" rtlCol="0">
            <a:spAutoFit/>
          </a:bodyPr>
          <a:lstStyle/>
          <a:p>
            <a:pPr marL="285750" indent="-285750">
              <a:buFont typeface="Wingdings" pitchFamily="2" charset="2"/>
              <a:buChar char="v"/>
            </a:pPr>
            <a:r>
              <a:rPr lang="en-US" sz="1400" b="1" i="1" dirty="0">
                <a:solidFill>
                  <a:srgbClr val="00B050"/>
                </a:solidFill>
                <a:latin typeface="Times New Roman" panose="02020603050405020304" pitchFamily="18" charset="0"/>
                <a:cs typeface="Times New Roman" panose="02020603050405020304" pitchFamily="18" charset="0"/>
              </a:rPr>
              <a:t>Architecture of the BERT Binary classification model.</a:t>
            </a:r>
          </a:p>
        </p:txBody>
      </p:sp>
      <p:pic>
        <p:nvPicPr>
          <p:cNvPr id="11" name="Picture 10">
            <a:extLst>
              <a:ext uri="{FF2B5EF4-FFF2-40B4-BE49-F238E27FC236}">
                <a16:creationId xmlns:a16="http://schemas.microsoft.com/office/drawing/2014/main" id="{ACC5E752-F0C8-7F43-A09C-129083B8E36C}"/>
              </a:ext>
            </a:extLst>
          </p:cNvPr>
          <p:cNvPicPr>
            <a:picLocks noChangeAspect="1"/>
          </p:cNvPicPr>
          <p:nvPr/>
        </p:nvPicPr>
        <p:blipFill>
          <a:blip r:embed="rId2"/>
          <a:stretch>
            <a:fillRect/>
          </a:stretch>
        </p:blipFill>
        <p:spPr>
          <a:xfrm>
            <a:off x="917529" y="1761081"/>
            <a:ext cx="4124026" cy="2838923"/>
          </a:xfrm>
          <a:prstGeom prst="rect">
            <a:avLst/>
          </a:prstGeom>
        </p:spPr>
      </p:pic>
      <p:pic>
        <p:nvPicPr>
          <p:cNvPr id="12" name="Picture 11">
            <a:extLst>
              <a:ext uri="{FF2B5EF4-FFF2-40B4-BE49-F238E27FC236}">
                <a16:creationId xmlns:a16="http://schemas.microsoft.com/office/drawing/2014/main" id="{C5A4119F-4B1B-824A-95A1-F0DF5F79C496}"/>
              </a:ext>
            </a:extLst>
          </p:cNvPr>
          <p:cNvPicPr>
            <a:picLocks noChangeAspect="1"/>
          </p:cNvPicPr>
          <p:nvPr/>
        </p:nvPicPr>
        <p:blipFill>
          <a:blip r:embed="rId3"/>
          <a:stretch>
            <a:fillRect/>
          </a:stretch>
        </p:blipFill>
        <p:spPr>
          <a:xfrm>
            <a:off x="406401" y="5395345"/>
            <a:ext cx="5486399" cy="979487"/>
          </a:xfrm>
          <a:prstGeom prst="rect">
            <a:avLst/>
          </a:prstGeom>
        </p:spPr>
      </p:pic>
      <p:pic>
        <p:nvPicPr>
          <p:cNvPr id="16" name="Picture 15">
            <a:extLst>
              <a:ext uri="{FF2B5EF4-FFF2-40B4-BE49-F238E27FC236}">
                <a16:creationId xmlns:a16="http://schemas.microsoft.com/office/drawing/2014/main" id="{434417A3-A35A-5C42-B63D-2AEA3BA5F5F8}"/>
              </a:ext>
            </a:extLst>
          </p:cNvPr>
          <p:cNvPicPr>
            <a:picLocks noChangeAspect="1"/>
          </p:cNvPicPr>
          <p:nvPr/>
        </p:nvPicPr>
        <p:blipFill>
          <a:blip r:embed="rId4"/>
          <a:stretch>
            <a:fillRect/>
          </a:stretch>
        </p:blipFill>
        <p:spPr>
          <a:xfrm>
            <a:off x="6765970" y="1604085"/>
            <a:ext cx="4879929" cy="2458642"/>
          </a:xfrm>
          <a:prstGeom prst="rect">
            <a:avLst/>
          </a:prstGeom>
        </p:spPr>
      </p:pic>
      <p:pic>
        <p:nvPicPr>
          <p:cNvPr id="17" name="Picture 16">
            <a:extLst>
              <a:ext uri="{FF2B5EF4-FFF2-40B4-BE49-F238E27FC236}">
                <a16:creationId xmlns:a16="http://schemas.microsoft.com/office/drawing/2014/main" id="{D5CBE58A-92FE-4546-ADB7-59CEA20D224A}"/>
              </a:ext>
            </a:extLst>
          </p:cNvPr>
          <p:cNvPicPr>
            <a:picLocks noChangeAspect="1"/>
          </p:cNvPicPr>
          <p:nvPr/>
        </p:nvPicPr>
        <p:blipFill>
          <a:blip r:embed="rId5"/>
          <a:stretch>
            <a:fillRect/>
          </a:stretch>
        </p:blipFill>
        <p:spPr>
          <a:xfrm>
            <a:off x="7581899" y="4652079"/>
            <a:ext cx="3248070" cy="2150840"/>
          </a:xfrm>
          <a:prstGeom prst="rect">
            <a:avLst/>
          </a:prstGeom>
        </p:spPr>
      </p:pic>
    </p:spTree>
    <p:extLst>
      <p:ext uri="{BB962C8B-B14F-4D97-AF65-F5344CB8AC3E}">
        <p14:creationId xmlns:p14="http://schemas.microsoft.com/office/powerpoint/2010/main" val="1949533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5207991-6D13-7842-AA0F-58BCBB4AB0FA}"/>
              </a:ext>
            </a:extLst>
          </p:cNvPr>
          <p:cNvSpPr>
            <a:spLocks noGrp="1"/>
          </p:cNvSpPr>
          <p:nvPr>
            <p:ph type="title"/>
          </p:nvPr>
        </p:nvSpPr>
        <p:spPr>
          <a:xfrm>
            <a:off x="0" y="365125"/>
            <a:ext cx="12191999" cy="617040"/>
          </a:xfrm>
          <a:solidFill>
            <a:schemeClr val="tx1"/>
          </a:solidFill>
        </p:spPr>
        <p:txBody>
          <a:bodyPr>
            <a:normAutofit/>
          </a:bodyPr>
          <a:lstStyle/>
          <a:p>
            <a:pPr algn="ctr"/>
            <a:r>
              <a:rPr lang="en-US" sz="1800" dirty="0">
                <a:solidFill>
                  <a:schemeClr val="bg1"/>
                </a:solidFill>
                <a:latin typeface="Times New Roman" panose="02020603050405020304" pitchFamily="18" charset="0"/>
                <a:cs typeface="Times New Roman" panose="02020603050405020304" pitchFamily="18" charset="0"/>
              </a:rPr>
              <a:t>BERT </a:t>
            </a:r>
            <a:r>
              <a:rPr lang="en-US" sz="1800" dirty="0">
                <a:solidFill>
                  <a:srgbClr val="00B050"/>
                </a:solidFill>
                <a:latin typeface="Times New Roman" panose="02020603050405020304" pitchFamily="18" charset="0"/>
                <a:cs typeface="Times New Roman" panose="02020603050405020304" pitchFamily="18" charset="0"/>
              </a:rPr>
              <a:t>Multi </a:t>
            </a:r>
            <a:r>
              <a:rPr lang="en-US" sz="1800" dirty="0">
                <a:solidFill>
                  <a:schemeClr val="bg1"/>
                </a:solidFill>
                <a:latin typeface="Times New Roman" panose="02020603050405020304" pitchFamily="18" charset="0"/>
                <a:cs typeface="Times New Roman" panose="02020603050405020304" pitchFamily="18" charset="0"/>
              </a:rPr>
              <a:t>Classification</a:t>
            </a:r>
          </a:p>
        </p:txBody>
      </p:sp>
      <p:sp>
        <p:nvSpPr>
          <p:cNvPr id="6" name="Content Placeholder 5">
            <a:extLst>
              <a:ext uri="{FF2B5EF4-FFF2-40B4-BE49-F238E27FC236}">
                <a16:creationId xmlns:a16="http://schemas.microsoft.com/office/drawing/2014/main" id="{6994F2CB-8AE8-1840-BE49-14789033ED53}"/>
              </a:ext>
            </a:extLst>
          </p:cNvPr>
          <p:cNvSpPr>
            <a:spLocks noGrp="1"/>
          </p:cNvSpPr>
          <p:nvPr>
            <p:ph sz="half" idx="1"/>
          </p:nvPr>
        </p:nvSpPr>
        <p:spPr>
          <a:xfrm>
            <a:off x="6451601" y="4118565"/>
            <a:ext cx="5905499" cy="417959"/>
          </a:xfrm>
        </p:spPr>
        <p:txBody>
          <a:bodyPr>
            <a:normAutofit/>
          </a:bodyPr>
          <a:lstStyle/>
          <a:p>
            <a:pPr algn="just">
              <a:lnSpc>
                <a:spcPct val="150000"/>
              </a:lnSpc>
              <a:buFont typeface="Wingdings" pitchFamily="2" charset="2"/>
              <a:buChar char="v"/>
            </a:pPr>
            <a:r>
              <a:rPr lang="en-US" sz="1400" b="1" i="1" dirty="0">
                <a:solidFill>
                  <a:srgbClr val="00B050"/>
                </a:solidFill>
                <a:latin typeface="Times New Roman" panose="02020603050405020304" pitchFamily="18" charset="0"/>
                <a:cs typeface="Times New Roman" panose="02020603050405020304" pitchFamily="18" charset="0"/>
              </a:rPr>
              <a:t>Training phase of the multi-classification model:  loss vs. training steps.</a:t>
            </a:r>
          </a:p>
        </p:txBody>
      </p:sp>
      <p:sp>
        <p:nvSpPr>
          <p:cNvPr id="7" name="Content Placeholder 6">
            <a:extLst>
              <a:ext uri="{FF2B5EF4-FFF2-40B4-BE49-F238E27FC236}">
                <a16:creationId xmlns:a16="http://schemas.microsoft.com/office/drawing/2014/main" id="{976C8E62-2947-2646-8351-9B7E1049AF32}"/>
              </a:ext>
            </a:extLst>
          </p:cNvPr>
          <p:cNvSpPr>
            <a:spLocks noGrp="1"/>
          </p:cNvSpPr>
          <p:nvPr>
            <p:ph sz="half" idx="2"/>
          </p:nvPr>
        </p:nvSpPr>
        <p:spPr>
          <a:xfrm>
            <a:off x="570147" y="4924578"/>
            <a:ext cx="4876800" cy="317499"/>
          </a:xfrm>
        </p:spPr>
        <p:txBody>
          <a:bodyPr>
            <a:normAutofit/>
          </a:bodyPr>
          <a:lstStyle/>
          <a:p>
            <a:pPr>
              <a:buFont typeface="Wingdings" pitchFamily="2" charset="2"/>
              <a:buChar char="v"/>
            </a:pPr>
            <a:r>
              <a:rPr lang="en-US" sz="1400" b="1" i="1" dirty="0">
                <a:solidFill>
                  <a:srgbClr val="00B050"/>
                </a:solidFill>
                <a:latin typeface="Times New Roman" panose="02020603050405020304" pitchFamily="18" charset="0"/>
                <a:cs typeface="Times New Roman" panose="02020603050405020304" pitchFamily="18" charset="0"/>
              </a:rPr>
              <a:t>Testing phase of Multi classification results.</a:t>
            </a:r>
          </a:p>
        </p:txBody>
      </p:sp>
      <p:sp>
        <p:nvSpPr>
          <p:cNvPr id="13" name="TextBox 12">
            <a:extLst>
              <a:ext uri="{FF2B5EF4-FFF2-40B4-BE49-F238E27FC236}">
                <a16:creationId xmlns:a16="http://schemas.microsoft.com/office/drawing/2014/main" id="{E6CE0354-A5C4-6A49-88D3-AAEF99289E7A}"/>
              </a:ext>
            </a:extLst>
          </p:cNvPr>
          <p:cNvSpPr txBox="1"/>
          <p:nvPr/>
        </p:nvSpPr>
        <p:spPr>
          <a:xfrm>
            <a:off x="6451601" y="1093841"/>
            <a:ext cx="3587842" cy="307777"/>
          </a:xfrm>
          <a:prstGeom prst="rect">
            <a:avLst/>
          </a:prstGeom>
          <a:noFill/>
        </p:spPr>
        <p:txBody>
          <a:bodyPr wrap="none" rtlCol="0">
            <a:spAutoFit/>
          </a:bodyPr>
          <a:lstStyle/>
          <a:p>
            <a:pPr marL="285750" indent="-285750">
              <a:buFont typeface="Wingdings" pitchFamily="2" charset="2"/>
              <a:buChar char="v"/>
            </a:pPr>
            <a:r>
              <a:rPr lang="en-US" sz="1400" b="1" i="1" dirty="0">
                <a:solidFill>
                  <a:srgbClr val="00B050"/>
                </a:solidFill>
                <a:latin typeface="Times New Roman" panose="02020603050405020304" pitchFamily="18" charset="0"/>
                <a:cs typeface="Times New Roman" panose="02020603050405020304" pitchFamily="18" charset="0"/>
              </a:rPr>
              <a:t>Examples of labeled tweets in the data set.</a:t>
            </a:r>
          </a:p>
        </p:txBody>
      </p:sp>
      <p:sp>
        <p:nvSpPr>
          <p:cNvPr id="15" name="TextBox 14">
            <a:extLst>
              <a:ext uri="{FF2B5EF4-FFF2-40B4-BE49-F238E27FC236}">
                <a16:creationId xmlns:a16="http://schemas.microsoft.com/office/drawing/2014/main" id="{8F4A107E-6248-AA4E-B45D-EFEA47FBA7C5}"/>
              </a:ext>
            </a:extLst>
          </p:cNvPr>
          <p:cNvSpPr txBox="1"/>
          <p:nvPr/>
        </p:nvSpPr>
        <p:spPr>
          <a:xfrm>
            <a:off x="647403" y="1145155"/>
            <a:ext cx="4394152" cy="307777"/>
          </a:xfrm>
          <a:prstGeom prst="rect">
            <a:avLst/>
          </a:prstGeom>
          <a:noFill/>
        </p:spPr>
        <p:txBody>
          <a:bodyPr wrap="none" rtlCol="0">
            <a:spAutoFit/>
          </a:bodyPr>
          <a:lstStyle/>
          <a:p>
            <a:pPr marL="285750" indent="-285750">
              <a:buFont typeface="Wingdings" pitchFamily="2" charset="2"/>
              <a:buChar char="v"/>
            </a:pPr>
            <a:r>
              <a:rPr lang="en-US" sz="1400" b="1" i="1" dirty="0">
                <a:solidFill>
                  <a:srgbClr val="00B050"/>
                </a:solidFill>
                <a:latin typeface="Times New Roman" panose="02020603050405020304" pitchFamily="18" charset="0"/>
                <a:cs typeface="Times New Roman" panose="02020603050405020304" pitchFamily="18" charset="0"/>
              </a:rPr>
              <a:t>Architecture of the BERT multi-classification model.</a:t>
            </a:r>
          </a:p>
        </p:txBody>
      </p:sp>
      <p:pic>
        <p:nvPicPr>
          <p:cNvPr id="2" name="Picture 1">
            <a:extLst>
              <a:ext uri="{FF2B5EF4-FFF2-40B4-BE49-F238E27FC236}">
                <a16:creationId xmlns:a16="http://schemas.microsoft.com/office/drawing/2014/main" id="{2DE6A129-0492-6348-B9D4-E927A6E4C94E}"/>
              </a:ext>
            </a:extLst>
          </p:cNvPr>
          <p:cNvPicPr>
            <a:picLocks noChangeAspect="1"/>
          </p:cNvPicPr>
          <p:nvPr/>
        </p:nvPicPr>
        <p:blipFill>
          <a:blip r:embed="rId2"/>
          <a:stretch>
            <a:fillRect/>
          </a:stretch>
        </p:blipFill>
        <p:spPr>
          <a:xfrm>
            <a:off x="6604002" y="4648200"/>
            <a:ext cx="4162470" cy="2041322"/>
          </a:xfrm>
          <a:prstGeom prst="rect">
            <a:avLst/>
          </a:prstGeom>
        </p:spPr>
      </p:pic>
      <p:pic>
        <p:nvPicPr>
          <p:cNvPr id="3" name="Picture 2">
            <a:extLst>
              <a:ext uri="{FF2B5EF4-FFF2-40B4-BE49-F238E27FC236}">
                <a16:creationId xmlns:a16="http://schemas.microsoft.com/office/drawing/2014/main" id="{D9D7D33B-E1BD-E94D-AB64-1EE0A122B3FC}"/>
              </a:ext>
            </a:extLst>
          </p:cNvPr>
          <p:cNvPicPr>
            <a:picLocks noChangeAspect="1"/>
          </p:cNvPicPr>
          <p:nvPr/>
        </p:nvPicPr>
        <p:blipFill>
          <a:blip r:embed="rId3"/>
          <a:stretch>
            <a:fillRect/>
          </a:stretch>
        </p:blipFill>
        <p:spPr>
          <a:xfrm>
            <a:off x="671748" y="5312274"/>
            <a:ext cx="4673599" cy="1014410"/>
          </a:xfrm>
          <a:prstGeom prst="rect">
            <a:avLst/>
          </a:prstGeom>
        </p:spPr>
      </p:pic>
      <p:pic>
        <p:nvPicPr>
          <p:cNvPr id="4" name="Picture 3">
            <a:extLst>
              <a:ext uri="{FF2B5EF4-FFF2-40B4-BE49-F238E27FC236}">
                <a16:creationId xmlns:a16="http://schemas.microsoft.com/office/drawing/2014/main" id="{8841DEC7-B836-5341-8507-1DAB7D50E2E2}"/>
              </a:ext>
            </a:extLst>
          </p:cNvPr>
          <p:cNvPicPr>
            <a:picLocks noChangeAspect="1"/>
          </p:cNvPicPr>
          <p:nvPr/>
        </p:nvPicPr>
        <p:blipFill>
          <a:blip r:embed="rId4"/>
          <a:stretch>
            <a:fillRect/>
          </a:stretch>
        </p:blipFill>
        <p:spPr>
          <a:xfrm>
            <a:off x="6604002" y="1525533"/>
            <a:ext cx="4670469" cy="2593032"/>
          </a:xfrm>
          <a:prstGeom prst="rect">
            <a:avLst/>
          </a:prstGeom>
        </p:spPr>
      </p:pic>
      <p:pic>
        <p:nvPicPr>
          <p:cNvPr id="9" name="Picture 8">
            <a:extLst>
              <a:ext uri="{FF2B5EF4-FFF2-40B4-BE49-F238E27FC236}">
                <a16:creationId xmlns:a16="http://schemas.microsoft.com/office/drawing/2014/main" id="{B7822788-7DE8-9747-AB8F-1C4B10D5D6AA}"/>
              </a:ext>
            </a:extLst>
          </p:cNvPr>
          <p:cNvPicPr>
            <a:picLocks noChangeAspect="1"/>
          </p:cNvPicPr>
          <p:nvPr/>
        </p:nvPicPr>
        <p:blipFill>
          <a:blip r:embed="rId5"/>
          <a:stretch>
            <a:fillRect/>
          </a:stretch>
        </p:blipFill>
        <p:spPr>
          <a:xfrm>
            <a:off x="917529" y="1746870"/>
            <a:ext cx="3730671" cy="2789653"/>
          </a:xfrm>
          <a:prstGeom prst="rect">
            <a:avLst/>
          </a:prstGeom>
        </p:spPr>
      </p:pic>
    </p:spTree>
    <p:extLst>
      <p:ext uri="{BB962C8B-B14F-4D97-AF65-F5344CB8AC3E}">
        <p14:creationId xmlns:p14="http://schemas.microsoft.com/office/powerpoint/2010/main" val="1511679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4D3B36-9EC0-694E-A26A-3AF7D6CE3880}"/>
              </a:ext>
            </a:extLst>
          </p:cNvPr>
          <p:cNvSpPr>
            <a:spLocks noGrp="1"/>
          </p:cNvSpPr>
          <p:nvPr>
            <p:ph type="title"/>
          </p:nvPr>
        </p:nvSpPr>
        <p:spPr>
          <a:xfrm>
            <a:off x="839788" y="365125"/>
            <a:ext cx="10515600" cy="587375"/>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US" sz="2000" b="1" i="1" dirty="0">
                <a:latin typeface="Times New Roman" panose="02020603050405020304" pitchFamily="18" charset="0"/>
                <a:cs typeface="Times New Roman" panose="02020603050405020304" pitchFamily="18" charset="0"/>
              </a:rPr>
              <a:t>Incident Identification and Extraction </a:t>
            </a:r>
            <a:endParaRPr lang="en-US" sz="2000" i="1" dirty="0"/>
          </a:p>
        </p:txBody>
      </p:sp>
      <p:sp>
        <p:nvSpPr>
          <p:cNvPr id="9" name="Text Placeholder 8">
            <a:extLst>
              <a:ext uri="{FF2B5EF4-FFF2-40B4-BE49-F238E27FC236}">
                <a16:creationId xmlns:a16="http://schemas.microsoft.com/office/drawing/2014/main" id="{0BD3C712-D712-984A-AD87-28D3CB282693}"/>
              </a:ext>
            </a:extLst>
          </p:cNvPr>
          <p:cNvSpPr>
            <a:spLocks noGrp="1"/>
          </p:cNvSpPr>
          <p:nvPr>
            <p:ph type="body" idx="1"/>
          </p:nvPr>
        </p:nvSpPr>
        <p:spPr>
          <a:xfrm>
            <a:off x="839787" y="1149219"/>
            <a:ext cx="5157787" cy="386379"/>
          </a:xfrm>
        </p:spPr>
        <p:txBody>
          <a:bodyPr>
            <a:normAutofit/>
          </a:bodyPr>
          <a:lstStyle/>
          <a:p>
            <a:r>
              <a:rPr lang="en-US" sz="1400" i="1" dirty="0">
                <a:solidFill>
                  <a:srgbClr val="00B050"/>
                </a:solidFill>
                <a:latin typeface="Times New Roman" panose="02020603050405020304" pitchFamily="18" charset="0"/>
                <a:cs typeface="Times New Roman" panose="02020603050405020304" pitchFamily="18" charset="0"/>
              </a:rPr>
              <a:t>A. QUESTION-ANSWERING MODEL</a:t>
            </a:r>
          </a:p>
        </p:txBody>
      </p:sp>
      <p:sp>
        <p:nvSpPr>
          <p:cNvPr id="6" name="Content Placeholder 5">
            <a:extLst>
              <a:ext uri="{FF2B5EF4-FFF2-40B4-BE49-F238E27FC236}">
                <a16:creationId xmlns:a16="http://schemas.microsoft.com/office/drawing/2014/main" id="{CEFAF90A-22D9-4643-B142-B07016B6BF62}"/>
              </a:ext>
            </a:extLst>
          </p:cNvPr>
          <p:cNvSpPr>
            <a:spLocks noGrp="1"/>
          </p:cNvSpPr>
          <p:nvPr>
            <p:ph sz="half" idx="2"/>
          </p:nvPr>
        </p:nvSpPr>
        <p:spPr>
          <a:xfrm>
            <a:off x="498476" y="1681163"/>
            <a:ext cx="5499099" cy="1989137"/>
          </a:xfrm>
        </p:spPr>
        <p:txBody>
          <a:bodyPr>
            <a:normAutofit lnSpcReduction="10000"/>
          </a:bodyPr>
          <a:lstStyle/>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It is similar to the BERT model’s architecture, with one key difference: the output layer. The data is characterized by three main parts: the question, the data containing the answer (i.e., a tweet), and the separator character </a:t>
            </a:r>
            <a:r>
              <a:rPr lang="en-US" sz="1400" i="1" dirty="0">
                <a:latin typeface="Times New Roman" panose="02020603050405020304" pitchFamily="18" charset="0"/>
                <a:cs typeface="Times New Roman" panose="02020603050405020304" pitchFamily="18" charset="0"/>
              </a:rPr>
              <a:t>SEP</a:t>
            </a:r>
            <a:r>
              <a:rPr lang="en-US" sz="1400" dirty="0">
                <a:latin typeface="Times New Roman" panose="02020603050405020304" pitchFamily="18" charset="0"/>
                <a:cs typeface="Times New Roman" panose="02020603050405020304" pitchFamily="18" charset="0"/>
              </a:rPr>
              <a:t>, which is between the question and answer parts. The output layer consists of three neurons: “start”, “end”, and “span”.  </a:t>
            </a:r>
          </a:p>
          <a:p>
            <a:endParaRPr lang="en-US" dirty="0"/>
          </a:p>
        </p:txBody>
      </p:sp>
      <p:sp>
        <p:nvSpPr>
          <p:cNvPr id="10" name="Text Placeholder 9">
            <a:extLst>
              <a:ext uri="{FF2B5EF4-FFF2-40B4-BE49-F238E27FC236}">
                <a16:creationId xmlns:a16="http://schemas.microsoft.com/office/drawing/2014/main" id="{1541EE64-DA62-1743-ACF3-F39784A54A72}"/>
              </a:ext>
            </a:extLst>
          </p:cNvPr>
          <p:cNvSpPr>
            <a:spLocks noGrp="1"/>
          </p:cNvSpPr>
          <p:nvPr>
            <p:ph type="body" sz="quarter" idx="3"/>
          </p:nvPr>
        </p:nvSpPr>
        <p:spPr>
          <a:xfrm>
            <a:off x="6169024" y="1149219"/>
            <a:ext cx="5183188" cy="411956"/>
          </a:xfrm>
        </p:spPr>
        <p:txBody>
          <a:bodyPr>
            <a:normAutofit/>
          </a:bodyPr>
          <a:lstStyle/>
          <a:p>
            <a:r>
              <a:rPr lang="en-US" sz="1400" i="1" dirty="0">
                <a:solidFill>
                  <a:srgbClr val="00B050"/>
                </a:solidFill>
                <a:latin typeface="Times New Roman" panose="02020603050405020304" pitchFamily="18" charset="0"/>
                <a:cs typeface="Times New Roman" panose="02020603050405020304" pitchFamily="18" charset="0"/>
              </a:rPr>
              <a:t>B. NAME ENTITY RECOGNITION</a:t>
            </a:r>
          </a:p>
        </p:txBody>
      </p:sp>
      <p:sp>
        <p:nvSpPr>
          <p:cNvPr id="11" name="Content Placeholder 10">
            <a:extLst>
              <a:ext uri="{FF2B5EF4-FFF2-40B4-BE49-F238E27FC236}">
                <a16:creationId xmlns:a16="http://schemas.microsoft.com/office/drawing/2014/main" id="{431CD4DB-522C-CB4B-A204-A85352A63DAB}"/>
              </a:ext>
            </a:extLst>
          </p:cNvPr>
          <p:cNvSpPr>
            <a:spLocks noGrp="1"/>
          </p:cNvSpPr>
          <p:nvPr>
            <p:ph sz="quarter" idx="4"/>
          </p:nvPr>
        </p:nvSpPr>
        <p:spPr>
          <a:xfrm>
            <a:off x="6172200" y="1770857"/>
            <a:ext cx="5499100" cy="2140743"/>
          </a:xfrm>
        </p:spPr>
        <p:txBody>
          <a:bodyPr>
            <a:normAutofit lnSpcReduction="10000"/>
          </a:bodyPr>
          <a:lstStyle/>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Another potential solution for extracting specific locations from tweets is through NER. The method locates and classifies named entities from given text including names, locations, etc.</a:t>
            </a:r>
          </a:p>
          <a:p>
            <a:pPr algn="just">
              <a:lnSpc>
                <a:spcPct val="150000"/>
              </a:lnSpc>
              <a:buFont typeface="Wingdings" pitchFamily="2" charset="2"/>
              <a:buChar char="v"/>
            </a:pPr>
            <a:r>
              <a:rPr lang="en-US" sz="1400" dirty="0">
                <a:latin typeface="Times New Roman" panose="02020603050405020304" pitchFamily="18" charset="0"/>
                <a:cs typeface="Times New Roman" panose="02020603050405020304" pitchFamily="18" charset="0"/>
              </a:rPr>
              <a:t>The model achieves 85.9% matching score and 87.7% for F1-score in the validation step. NER achieves slightly better results compared to the QA approach</a:t>
            </a:r>
          </a:p>
          <a:p>
            <a:endParaRPr lang="en-US" dirty="0"/>
          </a:p>
        </p:txBody>
      </p:sp>
      <p:pic>
        <p:nvPicPr>
          <p:cNvPr id="7" name="Picture 6">
            <a:extLst>
              <a:ext uri="{FF2B5EF4-FFF2-40B4-BE49-F238E27FC236}">
                <a16:creationId xmlns:a16="http://schemas.microsoft.com/office/drawing/2014/main" id="{383520AA-E1BB-8F4C-8881-2791821F5BA8}"/>
              </a:ext>
            </a:extLst>
          </p:cNvPr>
          <p:cNvPicPr>
            <a:picLocks noChangeAspect="1"/>
          </p:cNvPicPr>
          <p:nvPr/>
        </p:nvPicPr>
        <p:blipFill>
          <a:blip r:embed="rId2"/>
          <a:stretch>
            <a:fillRect/>
          </a:stretch>
        </p:blipFill>
        <p:spPr>
          <a:xfrm>
            <a:off x="749371" y="3815865"/>
            <a:ext cx="3876937" cy="2720323"/>
          </a:xfrm>
          <a:prstGeom prst="rect">
            <a:avLst/>
          </a:prstGeom>
        </p:spPr>
      </p:pic>
      <p:pic>
        <p:nvPicPr>
          <p:cNvPr id="13" name="Picture 12">
            <a:extLst>
              <a:ext uri="{FF2B5EF4-FFF2-40B4-BE49-F238E27FC236}">
                <a16:creationId xmlns:a16="http://schemas.microsoft.com/office/drawing/2014/main" id="{24460434-2FD7-B246-8010-AF5F9981DAA2}"/>
              </a:ext>
            </a:extLst>
          </p:cNvPr>
          <p:cNvPicPr>
            <a:picLocks noChangeAspect="1"/>
          </p:cNvPicPr>
          <p:nvPr/>
        </p:nvPicPr>
        <p:blipFill>
          <a:blip r:embed="rId3"/>
          <a:stretch>
            <a:fillRect/>
          </a:stretch>
        </p:blipFill>
        <p:spPr>
          <a:xfrm>
            <a:off x="8034343" y="3815865"/>
            <a:ext cx="3876937" cy="1197864"/>
          </a:xfrm>
          <a:prstGeom prst="rect">
            <a:avLst/>
          </a:prstGeom>
        </p:spPr>
      </p:pic>
      <p:pic>
        <p:nvPicPr>
          <p:cNvPr id="14" name="Picture 13">
            <a:extLst>
              <a:ext uri="{FF2B5EF4-FFF2-40B4-BE49-F238E27FC236}">
                <a16:creationId xmlns:a16="http://schemas.microsoft.com/office/drawing/2014/main" id="{FA36C039-3996-6A49-8779-E6A65AC9D467}"/>
              </a:ext>
            </a:extLst>
          </p:cNvPr>
          <p:cNvPicPr>
            <a:picLocks noChangeAspect="1"/>
          </p:cNvPicPr>
          <p:nvPr/>
        </p:nvPicPr>
        <p:blipFill>
          <a:blip r:embed="rId4"/>
          <a:stretch>
            <a:fillRect/>
          </a:stretch>
        </p:blipFill>
        <p:spPr>
          <a:xfrm>
            <a:off x="8034343" y="5295012"/>
            <a:ext cx="4114801" cy="1197863"/>
          </a:xfrm>
          <a:prstGeom prst="rect">
            <a:avLst/>
          </a:prstGeom>
        </p:spPr>
      </p:pic>
      <p:sp>
        <p:nvSpPr>
          <p:cNvPr id="15" name="TextBox 14">
            <a:extLst>
              <a:ext uri="{FF2B5EF4-FFF2-40B4-BE49-F238E27FC236}">
                <a16:creationId xmlns:a16="http://schemas.microsoft.com/office/drawing/2014/main" id="{2F460FDC-395A-5E46-AFD4-01DDB77D85F1}"/>
              </a:ext>
            </a:extLst>
          </p:cNvPr>
          <p:cNvSpPr txBox="1"/>
          <p:nvPr/>
        </p:nvSpPr>
        <p:spPr>
          <a:xfrm>
            <a:off x="5343526" y="4091755"/>
            <a:ext cx="3578224" cy="1023101"/>
          </a:xfrm>
          <a:prstGeom prst="rect">
            <a:avLst/>
          </a:prstGeom>
          <a:noFill/>
        </p:spPr>
        <p:txBody>
          <a:bodyPr wrap="square" rtlCol="0">
            <a:spAutoFit/>
          </a:bodyPr>
          <a:lstStyle/>
          <a:p>
            <a:pPr algn="just">
              <a:lnSpc>
                <a:spcPct val="150000"/>
              </a:lnSpc>
            </a:pPr>
            <a:r>
              <a:rPr lang="en-US" sz="1400" dirty="0">
                <a:solidFill>
                  <a:srgbClr val="00B050"/>
                </a:solidFill>
                <a:latin typeface="Times New Roman" panose="02020603050405020304" pitchFamily="18" charset="0"/>
                <a:cs typeface="Times New Roman" panose="02020603050405020304" pitchFamily="18" charset="0"/>
              </a:rPr>
              <a:t>Examples</a:t>
            </a:r>
            <a:r>
              <a:rPr lang="en-US" sz="1400" dirty="0">
                <a:latin typeface="Times New Roman" panose="02020603050405020304" pitchFamily="18" charset="0"/>
                <a:cs typeface="Times New Roman" panose="02020603050405020304" pitchFamily="18" charset="0"/>
              </a:rPr>
              <a:t> of the desired traffic </a:t>
            </a:r>
          </a:p>
          <a:p>
            <a:pPr algn="just">
              <a:lnSpc>
                <a:spcPct val="150000"/>
              </a:lnSpc>
            </a:pPr>
            <a:r>
              <a:rPr lang="en-US" sz="1400" dirty="0">
                <a:latin typeface="Times New Roman" panose="02020603050405020304" pitchFamily="18" charset="0"/>
                <a:cs typeface="Times New Roman" panose="02020603050405020304" pitchFamily="18" charset="0"/>
              </a:rPr>
              <a:t>Information extracted using </a:t>
            </a:r>
          </a:p>
          <a:p>
            <a:pPr algn="just">
              <a:lnSpc>
                <a:spcPct val="150000"/>
              </a:lnSpc>
            </a:pPr>
            <a:r>
              <a:rPr lang="en-US" sz="1400" dirty="0">
                <a:latin typeface="Times New Roman" panose="02020603050405020304" pitchFamily="18" charset="0"/>
                <a:cs typeface="Times New Roman" panose="02020603050405020304" pitchFamily="18" charset="0"/>
              </a:rPr>
              <a:t>the </a:t>
            </a:r>
            <a:r>
              <a:rPr lang="en-US" sz="1400" dirty="0">
                <a:solidFill>
                  <a:srgbClr val="00B050"/>
                </a:solidFill>
                <a:latin typeface="Times New Roman" panose="02020603050405020304" pitchFamily="18" charset="0"/>
                <a:cs typeface="Times New Roman" panose="02020603050405020304" pitchFamily="18" charset="0"/>
              </a:rPr>
              <a:t>question-answering</a:t>
            </a:r>
            <a:r>
              <a:rPr lang="en-US" sz="1400" dirty="0">
                <a:latin typeface="Times New Roman" panose="02020603050405020304" pitchFamily="18" charset="0"/>
                <a:cs typeface="Times New Roman" panose="02020603050405020304" pitchFamily="18" charset="0"/>
              </a:rPr>
              <a:t> model.</a:t>
            </a:r>
          </a:p>
        </p:txBody>
      </p:sp>
      <p:sp>
        <p:nvSpPr>
          <p:cNvPr id="16" name="Rectangle 15">
            <a:extLst>
              <a:ext uri="{FF2B5EF4-FFF2-40B4-BE49-F238E27FC236}">
                <a16:creationId xmlns:a16="http://schemas.microsoft.com/office/drawing/2014/main" id="{0E700F81-E21A-3D43-95B3-1E81DC8125BB}"/>
              </a:ext>
            </a:extLst>
          </p:cNvPr>
          <p:cNvSpPr/>
          <p:nvPr/>
        </p:nvSpPr>
        <p:spPr>
          <a:xfrm>
            <a:off x="5439441" y="5508919"/>
            <a:ext cx="2980659" cy="1027269"/>
          </a:xfrm>
          <a:prstGeom prst="rect">
            <a:avLst/>
          </a:prstGeom>
        </p:spPr>
        <p:txBody>
          <a:bodyPr wrap="square">
            <a:spAutoFit/>
          </a:bodyPr>
          <a:lstStyle/>
          <a:p>
            <a:pPr algn="just">
              <a:lnSpc>
                <a:spcPct val="150000"/>
              </a:lnSpc>
            </a:pPr>
            <a:r>
              <a:rPr lang="en-US" sz="1400" dirty="0">
                <a:solidFill>
                  <a:srgbClr val="00B050"/>
                </a:solidFill>
                <a:latin typeface="Times New Roman" panose="02020603050405020304" pitchFamily="18" charset="0"/>
                <a:cs typeface="Times New Roman" panose="02020603050405020304" pitchFamily="18" charset="0"/>
              </a:rPr>
              <a:t>Examples</a:t>
            </a:r>
            <a:r>
              <a:rPr lang="en-US" sz="1400" dirty="0">
                <a:latin typeface="Times New Roman" panose="02020603050405020304" pitchFamily="18" charset="0"/>
                <a:cs typeface="Times New Roman" panose="02020603050405020304" pitchFamily="18" charset="0"/>
              </a:rPr>
              <a:t> of the desired traffic </a:t>
            </a:r>
          </a:p>
          <a:p>
            <a:pPr algn="just">
              <a:lnSpc>
                <a:spcPct val="150000"/>
              </a:lnSpc>
            </a:pPr>
            <a:r>
              <a:rPr lang="en-US" sz="1400" dirty="0">
                <a:latin typeface="Times New Roman" panose="02020603050405020304" pitchFamily="18" charset="0"/>
                <a:cs typeface="Times New Roman" panose="02020603050405020304" pitchFamily="18" charset="0"/>
              </a:rPr>
              <a:t>Information extracted using </a:t>
            </a:r>
          </a:p>
          <a:p>
            <a:pPr algn="just">
              <a:lnSpc>
                <a:spcPct val="150000"/>
              </a:lnSpc>
            </a:pPr>
            <a:r>
              <a:rPr lang="en-US" sz="1400" dirty="0">
                <a:latin typeface="Times New Roman" panose="02020603050405020304" pitchFamily="18" charset="0"/>
                <a:cs typeface="Times New Roman" panose="02020603050405020304" pitchFamily="18" charset="0"/>
              </a:rPr>
              <a:t>the </a:t>
            </a:r>
            <a:r>
              <a:rPr lang="en-US" sz="1400" dirty="0">
                <a:solidFill>
                  <a:srgbClr val="00B050"/>
                </a:solidFill>
                <a:latin typeface="Times New Roman" panose="02020603050405020304" pitchFamily="18" charset="0"/>
                <a:cs typeface="Times New Roman" panose="02020603050405020304" pitchFamily="18" charset="0"/>
              </a:rPr>
              <a:t>name-entity</a:t>
            </a:r>
            <a:r>
              <a:rPr lang="en-US" sz="1400" dirty="0">
                <a:latin typeface="Times New Roman" panose="02020603050405020304" pitchFamily="18" charset="0"/>
                <a:cs typeface="Times New Roman" panose="02020603050405020304" pitchFamily="18" charset="0"/>
              </a:rPr>
              <a:t> </a:t>
            </a:r>
            <a:r>
              <a:rPr lang="en-US" sz="1400" dirty="0">
                <a:solidFill>
                  <a:srgbClr val="00B050"/>
                </a:solidFill>
                <a:latin typeface="Times New Roman" panose="02020603050405020304" pitchFamily="18" charset="0"/>
                <a:cs typeface="Times New Roman" panose="02020603050405020304" pitchFamily="18" charset="0"/>
              </a:rPr>
              <a:t>recognition</a:t>
            </a:r>
            <a:r>
              <a:rPr lang="en-US" sz="1400" dirty="0">
                <a:latin typeface="Times New Roman" panose="02020603050405020304" pitchFamily="18" charset="0"/>
                <a:cs typeface="Times New Roman" panose="02020603050405020304" pitchFamily="18" charset="0"/>
              </a:rPr>
              <a:t> model.</a:t>
            </a:r>
          </a:p>
        </p:txBody>
      </p:sp>
    </p:spTree>
    <p:extLst>
      <p:ext uri="{BB962C8B-B14F-4D97-AF65-F5344CB8AC3E}">
        <p14:creationId xmlns:p14="http://schemas.microsoft.com/office/powerpoint/2010/main" val="154442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25FE30-F0D2-6444-B20C-7677A292F411}"/>
              </a:ext>
            </a:extLst>
          </p:cNvPr>
          <p:cNvSpPr>
            <a:spLocks noGrp="1"/>
          </p:cNvSpPr>
          <p:nvPr>
            <p:ph type="title"/>
          </p:nvPr>
        </p:nvSpPr>
        <p:spPr>
          <a:xfrm>
            <a:off x="556532" y="643467"/>
            <a:ext cx="11210925" cy="744836"/>
          </a:xfrm>
        </p:spPr>
        <p:txBody>
          <a:bodyPr>
            <a:normAutofit/>
          </a:bodyPr>
          <a:lstStyle/>
          <a:p>
            <a:pPr algn="ctr"/>
            <a:r>
              <a:rPr lang="en-US" sz="1600" dirty="0">
                <a:solidFill>
                  <a:schemeClr val="bg1"/>
                </a:solidFill>
                <a:latin typeface="Times New Roman" panose="02020603050405020304" pitchFamily="18" charset="0"/>
                <a:cs typeface="Times New Roman" panose="02020603050405020304" pitchFamily="18" charset="0"/>
              </a:rPr>
              <a:t>Comparison of traffic information from the </a:t>
            </a:r>
            <a:r>
              <a:rPr lang="en-US" sz="1600" dirty="0">
                <a:solidFill>
                  <a:srgbClr val="00B050"/>
                </a:solidFill>
                <a:latin typeface="Times New Roman" panose="02020603050405020304" pitchFamily="18" charset="0"/>
                <a:cs typeface="Times New Roman" panose="02020603050405020304" pitchFamily="18" charset="0"/>
              </a:rPr>
              <a:t>NYC DOT </a:t>
            </a:r>
            <a:r>
              <a:rPr lang="en-US" sz="1600" dirty="0">
                <a:solidFill>
                  <a:schemeClr val="bg1"/>
                </a:solidFill>
                <a:latin typeface="Times New Roman" panose="02020603050405020304" pitchFamily="18" charset="0"/>
                <a:cs typeface="Times New Roman" panose="02020603050405020304" pitchFamily="18" charset="0"/>
              </a:rPr>
              <a:t>and from </a:t>
            </a:r>
            <a:r>
              <a:rPr lang="en-US" sz="1600" dirty="0">
                <a:solidFill>
                  <a:srgbClr val="00B050"/>
                </a:solidFill>
                <a:latin typeface="Times New Roman" panose="02020603050405020304" pitchFamily="18" charset="0"/>
                <a:cs typeface="Times New Roman" panose="02020603050405020304" pitchFamily="18" charset="0"/>
              </a:rPr>
              <a:t>Twitter </a:t>
            </a:r>
            <a:r>
              <a:rPr lang="en-US" sz="1600" dirty="0">
                <a:solidFill>
                  <a:schemeClr val="bg1"/>
                </a:solidFill>
                <a:latin typeface="Times New Roman" panose="02020603050405020304" pitchFamily="18" charset="0"/>
                <a:cs typeface="Times New Roman" panose="02020603050405020304" pitchFamily="18" charset="0"/>
              </a:rPr>
              <a:t>using the </a:t>
            </a:r>
            <a:r>
              <a:rPr lang="en-US" sz="1600" dirty="0">
                <a:solidFill>
                  <a:srgbClr val="00B050"/>
                </a:solidFill>
                <a:latin typeface="Times New Roman" panose="02020603050405020304" pitchFamily="18" charset="0"/>
                <a:cs typeface="Times New Roman" panose="02020603050405020304" pitchFamily="18" charset="0"/>
              </a:rPr>
              <a:t>QA BERT model.</a:t>
            </a:r>
          </a:p>
        </p:txBody>
      </p:sp>
      <p:pic>
        <p:nvPicPr>
          <p:cNvPr id="3" name="Picture 2">
            <a:extLst>
              <a:ext uri="{FF2B5EF4-FFF2-40B4-BE49-F238E27FC236}">
                <a16:creationId xmlns:a16="http://schemas.microsoft.com/office/drawing/2014/main" id="{68604DA4-6421-CE43-8D1C-F9F3AD2B6DAA}"/>
              </a:ext>
            </a:extLst>
          </p:cNvPr>
          <p:cNvPicPr>
            <a:picLocks noChangeAspect="1"/>
          </p:cNvPicPr>
          <p:nvPr/>
        </p:nvPicPr>
        <p:blipFill>
          <a:blip r:embed="rId2"/>
          <a:stretch>
            <a:fillRect/>
          </a:stretch>
        </p:blipFill>
        <p:spPr>
          <a:xfrm>
            <a:off x="2157836" y="1812049"/>
            <a:ext cx="7876328" cy="4394199"/>
          </a:xfrm>
          <a:prstGeom prst="rect">
            <a:avLst/>
          </a:prstGeom>
        </p:spPr>
      </p:pic>
      <p:sp>
        <p:nvSpPr>
          <p:cNvPr id="4" name="Pentagon 3">
            <a:extLst>
              <a:ext uri="{FF2B5EF4-FFF2-40B4-BE49-F238E27FC236}">
                <a16:creationId xmlns:a16="http://schemas.microsoft.com/office/drawing/2014/main" id="{883A8A7A-D5D1-3F40-BE62-5666B81E52CC}"/>
              </a:ext>
            </a:extLst>
          </p:cNvPr>
          <p:cNvSpPr>
            <a:spLocks/>
          </p:cNvSpPr>
          <p:nvPr/>
        </p:nvSpPr>
        <p:spPr>
          <a:xfrm rot="5400000">
            <a:off x="-201401" y="757933"/>
            <a:ext cx="2072398" cy="556532"/>
          </a:xfrm>
          <a:prstGeom prst="homePlate">
            <a:avLst/>
          </a:prstGeom>
          <a:solidFill>
            <a:schemeClr val="accent3"/>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41551161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{690FD9C9-EC6F-E449-B3DD-2FC9E0FEDBCF}tf10001120</Template>
  <TotalTime>2361</TotalTime>
  <Words>1844</Words>
  <Application>Microsoft Macintosh PowerPoint</Application>
  <PresentationFormat>Widescreen</PresentationFormat>
  <Paragraphs>85</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Times New Roman</vt:lpstr>
      <vt:lpstr>Wingdings</vt:lpstr>
      <vt:lpstr>Office Theme</vt:lpstr>
      <vt:lpstr>Journal Club Presentation </vt:lpstr>
      <vt:lpstr>Abstract</vt:lpstr>
      <vt:lpstr>Introduction</vt:lpstr>
      <vt:lpstr>A high-level system architecture illustrating the different crowdsourcing data sources and the main components of the traffic reporting system.</vt:lpstr>
      <vt:lpstr>The proposed NLP-based traffic reporting system using social media input.</vt:lpstr>
      <vt:lpstr>BERT Binary Classification</vt:lpstr>
      <vt:lpstr>BERT Multi Classification</vt:lpstr>
      <vt:lpstr>Incident Identification and Extraction </vt:lpstr>
      <vt:lpstr>Comparison of traffic information from the NYC DOT and from Twitter using the QA BERT model.</vt:lpstr>
      <vt:lpstr>Accidents reported by NYC DOT and by social media (tweets) in 01/28/2020, Manhattan.</vt:lpstr>
      <vt:lpstr>CONCLUSION</vt:lpstr>
      <vt:lpstr>Future Research Directions and Perspectives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Nannaka, Vinila</dc:creator>
  <cp:lastModifiedBy>Nannaka, Vinila</cp:lastModifiedBy>
  <cp:revision>7</cp:revision>
  <dcterms:created xsi:type="dcterms:W3CDTF">2022-03-19T16:16:42Z</dcterms:created>
  <dcterms:modified xsi:type="dcterms:W3CDTF">2022-03-21T13:56:30Z</dcterms:modified>
</cp:coreProperties>
</file>

<file path=docProps/thumbnail.jpeg>
</file>